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2" r:id="rId4"/>
    <p:sldId id="258" r:id="rId5"/>
    <p:sldId id="260" r:id="rId6"/>
    <p:sldId id="261" r:id="rId7"/>
    <p:sldId id="311" r:id="rId8"/>
    <p:sldId id="312" r:id="rId9"/>
    <p:sldId id="302" r:id="rId10"/>
    <p:sldId id="301" r:id="rId11"/>
    <p:sldId id="300" r:id="rId12"/>
    <p:sldId id="299" r:id="rId13"/>
    <p:sldId id="313" r:id="rId14"/>
    <p:sldId id="316" r:id="rId15"/>
    <p:sldId id="318" r:id="rId16"/>
    <p:sldId id="322" r:id="rId17"/>
    <p:sldId id="320" r:id="rId18"/>
    <p:sldId id="321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14" r:id="rId27"/>
    <p:sldId id="317" r:id="rId28"/>
    <p:sldId id="263" r:id="rId2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843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1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110;&#1072;&#1075;&#1088;&#1072;&#1084;&#1080;%20&#1079;&#1072;%2012%20&#1084;&#1110;&#1089;&#1103;&#1094;&#1110;&#107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05249063199036E-2"/>
          <c:y val="0.13824655459527641"/>
          <c:w val="0.54612970064363942"/>
          <c:h val="0.83458576285082919"/>
        </c:manualLayout>
      </c:layout>
      <c:pieChart>
        <c:varyColors val="1"/>
        <c:ser>
          <c:idx val="0"/>
          <c:order val="0"/>
          <c:tx>
            <c:strRef>
              <c:f>'галузі з 2018'!$B$22</c:f>
              <c:strCache>
                <c:ptCount val="1"/>
                <c:pt idx="0">
                  <c:v>2019 рік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'галузі з 2018'!$A$23:$A$31</c:f>
              <c:strCache>
                <c:ptCount val="9"/>
                <c:pt idx="0">
                  <c:v>Органи місц. самоврядування</c:v>
                </c:pt>
                <c:pt idx="1">
                  <c:v>Освіта</c:v>
                </c:pt>
                <c:pt idx="2">
                  <c:v>Охорона здоров'я</c:v>
                </c:pt>
                <c:pt idx="3">
                  <c:v>Соц. захист та соц. забезпеченння</c:v>
                </c:pt>
                <c:pt idx="4">
                  <c:v>Культура і мистецтво</c:v>
                </c:pt>
                <c:pt idx="5">
                  <c:v>Фіз. культура і спорт</c:v>
                </c:pt>
                <c:pt idx="6">
                  <c:v>ЖКГ</c:v>
                </c:pt>
                <c:pt idx="7">
                  <c:v>Інші (ремонт доріг, будівництво, інші)</c:v>
                </c:pt>
                <c:pt idx="8">
                  <c:v>Міжбюджетні транс-ферти</c:v>
                </c:pt>
              </c:strCache>
            </c:strRef>
          </c:cat>
          <c:val>
            <c:numRef>
              <c:f>'галузі з 2018'!$B$23:$B$31</c:f>
              <c:numCache>
                <c:formatCode>#,##0.0</c:formatCode>
                <c:ptCount val="9"/>
                <c:pt idx="0">
                  <c:v>40096.1</c:v>
                </c:pt>
                <c:pt idx="1">
                  <c:v>134791</c:v>
                </c:pt>
                <c:pt idx="2">
                  <c:v>4712.8999999999996</c:v>
                </c:pt>
                <c:pt idx="3">
                  <c:v>100993.60000000001</c:v>
                </c:pt>
                <c:pt idx="4">
                  <c:v>14435</c:v>
                </c:pt>
                <c:pt idx="5">
                  <c:v>10347.5</c:v>
                </c:pt>
                <c:pt idx="6">
                  <c:v>33796.300000000003</c:v>
                </c:pt>
                <c:pt idx="7">
                  <c:v>41310</c:v>
                </c:pt>
                <c:pt idx="8">
                  <c:v>9467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210581404597153"/>
          <c:y val="0.20637756391562165"/>
          <c:w val="0.25819721625705883"/>
          <c:h val="0.617443845730160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uk-UA">
                <a:solidFill>
                  <a:schemeClr val="tx2">
                    <a:lumMod val="75000"/>
                  </a:schemeClr>
                </a:solidFill>
              </a:rPr>
              <a:t>Загальна вартість розроблених інвестиційних проєктів</a:t>
            </a:r>
          </a:p>
        </c:rich>
      </c:tx>
      <c:layout>
        <c:manualLayout>
          <c:xMode val="edge"/>
          <c:yMode val="edge"/>
          <c:x val="0.2143218390804597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932935107249529E-2"/>
          <c:y val="0.16070232927278696"/>
          <c:w val="0.80632111503303472"/>
          <c:h val="0.74790995657765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9.821114313130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</c:f>
              <c:strCache>
                <c:ptCount val="1"/>
                <c:pt idx="0">
                  <c:v>млн.грн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407407407406E-2"/>
                  <c:y val="0.11224130643577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</c:f>
              <c:strCache>
                <c:ptCount val="1"/>
                <c:pt idx="0">
                  <c:v>млн.грн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270656"/>
        <c:axId val="103280640"/>
        <c:axId val="0"/>
      </c:bar3DChart>
      <c:catAx>
        <c:axId val="10327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280640"/>
        <c:crosses val="autoZero"/>
        <c:auto val="1"/>
        <c:lblAlgn val="ctr"/>
        <c:lblOffset val="100"/>
        <c:noMultiLvlLbl val="0"/>
      </c:catAx>
      <c:valAx>
        <c:axId val="1032806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uk-UA" dirty="0" smtClean="0"/>
                  <a:t>млн. грн</a:t>
                </a:r>
                <a:endParaRPr lang="uk-UA" dirty="0"/>
              </a:p>
            </c:rich>
          </c:tx>
          <c:layout>
            <c:manualLayout>
              <c:xMode val="edge"/>
              <c:yMode val="edge"/>
              <c:x val="6.0929935841353172E-2"/>
              <c:y val="0.270275077370274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327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E724-F18A-4275-B453-B92065E4E020}" type="datetimeFigureOut">
              <a:rPr lang="uk-UA" smtClean="0"/>
              <a:t>07.02.2020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24FDD-8A38-4A97-8CD1-5A935F5478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923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F3EE-FC0B-454D-87BF-86A65AAEFEF0}" type="datetimeFigureOut">
              <a:rPr lang="uk-UA" smtClean="0"/>
              <a:t>07.02.2020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3590-1916-48CF-A6D0-349F8D3E44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9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92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55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47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45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2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3590-1916-48CF-A6D0-349F8D3E44D2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03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1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8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2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8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01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13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conom_mmrada@ukr.net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606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860000"/>
                </a:solidFill>
                <a:latin typeface="+mj-lt"/>
              </a:rPr>
              <a:t>Огляд стану виконання завдань </a:t>
            </a:r>
          </a:p>
          <a:p>
            <a:r>
              <a:rPr lang="uk-UA" sz="3600" b="1" dirty="0" smtClean="0">
                <a:solidFill>
                  <a:srgbClr val="860000"/>
                </a:solidFill>
                <a:latin typeface="+mj-lt"/>
              </a:rPr>
              <a:t>Плану реалізації Стратегії сталого розвитку Миргородського субрегіону </a:t>
            </a:r>
          </a:p>
          <a:p>
            <a:r>
              <a:rPr lang="uk-UA" sz="3600" b="1" dirty="0" smtClean="0">
                <a:solidFill>
                  <a:srgbClr val="860000"/>
                </a:solidFill>
                <a:latin typeface="+mj-lt"/>
              </a:rPr>
              <a:t>у 201</a:t>
            </a:r>
            <a:r>
              <a:rPr lang="en-US" sz="3600" b="1" dirty="0" smtClean="0">
                <a:solidFill>
                  <a:srgbClr val="860000"/>
                </a:solidFill>
                <a:latin typeface="+mj-lt"/>
              </a:rPr>
              <a:t>9</a:t>
            </a:r>
            <a:r>
              <a:rPr lang="uk-UA" sz="3600" b="1" dirty="0" smtClean="0">
                <a:solidFill>
                  <a:srgbClr val="860000"/>
                </a:solidFill>
                <a:latin typeface="+mj-lt"/>
              </a:rPr>
              <a:t> році</a:t>
            </a:r>
            <a:endParaRPr lang="ru-RU" sz="3600" b="1" dirty="0">
              <a:solidFill>
                <a:srgbClr val="86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1791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Миргород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133"/>
          <p:cNvGrpSpPr>
            <a:grpSpLocks/>
          </p:cNvGrpSpPr>
          <p:nvPr/>
        </p:nvGrpSpPr>
        <p:grpSpPr bwMode="auto">
          <a:xfrm>
            <a:off x="152400" y="152400"/>
            <a:ext cx="8812213" cy="6516688"/>
            <a:chOff x="1183" y="1134"/>
            <a:chExt cx="9533" cy="9673"/>
          </a:xfrm>
        </p:grpSpPr>
        <p:sp>
          <p:nvSpPr>
            <p:cNvPr id="3" name="AutoShape 41"/>
            <p:cNvSpPr>
              <a:spLocks noChangeAspect="1" noChangeArrowheads="1"/>
            </p:cNvSpPr>
            <p:nvPr/>
          </p:nvSpPr>
          <p:spPr bwMode="auto">
            <a:xfrm>
              <a:off x="1183" y="1134"/>
              <a:ext cx="9533" cy="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1253" y="2599"/>
              <a:ext cx="2948" cy="10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екобезпечного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простору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240" y="3730"/>
              <a:ext cx="9475" cy="486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Оперативні цілі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46" y="2599"/>
              <a:ext cx="3216" cy="10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С.2.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системи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підвищення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якості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людського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капіталу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733" y="2599"/>
              <a:ext cx="2982" cy="10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С.3.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соціальних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і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медичних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послуг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для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мешканців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53" y="4270"/>
              <a:ext cx="2948" cy="11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Розробка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впровадження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Програми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житлово-комунального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господарства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53" y="5596"/>
              <a:ext cx="2948" cy="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Оптимізація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системи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поводження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з ТПВ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346" y="4270"/>
              <a:ext cx="3216" cy="1191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С.2.1.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Оптимізація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закладів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освіти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733" y="5596"/>
              <a:ext cx="2982" cy="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С.3.2.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Центру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надання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соціальних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послуг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253" y="6550"/>
              <a:ext cx="2948" cy="10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Впровадження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Плану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дій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сталого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енергетичного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міста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Миргород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7733" y="4270"/>
              <a:ext cx="2970" cy="11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С.3.1.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інфраструктури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профілактики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лікування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(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комплексна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програма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Здоров’я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громади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»)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53" y="7663"/>
              <a:ext cx="2948" cy="10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альтернативної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енергетики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4" y="5596"/>
              <a:ext cx="3188" cy="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С.2.2.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Підвищення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якості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кадрів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для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провідних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сфер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економіки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253" y="2069"/>
              <a:ext cx="9463" cy="452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Стратегічні цілі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259" y="1209"/>
              <a:ext cx="9450" cy="7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Напрям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С.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екобезпечного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соціально-культурного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простору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240" y="8772"/>
              <a:ext cx="2948" cy="9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С.1.5.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Оптимізація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системи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зливової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каналізації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в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місті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Миргород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253" y="9766"/>
              <a:ext cx="2948" cy="9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С.1.6.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Очищення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русл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річок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і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водойм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території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374" y="6550"/>
              <a:ext cx="3188" cy="10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С.2.3.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Впровадження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інноваційних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практик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і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використання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нових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технологій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в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освітній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сфері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374" y="7663"/>
              <a:ext cx="3188" cy="10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С.2.4.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системи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доступу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освіти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для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людей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з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інвалідністю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7708" y="6550"/>
              <a:ext cx="3001" cy="10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С.3.3.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Підвищення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мобільності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спеціальних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груп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населення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території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708" y="7663"/>
              <a:ext cx="3007" cy="102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С.3.4.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установ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соціального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захисту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населення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(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центри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реабілітації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,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хоспіс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</a:t>
              </a:r>
              <a:r>
                <a:rPr kumimoji="0" lang="uk-UA" altLang="uk-UA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.</a:t>
              </a:r>
              <a:r>
                <a:rPr kumimoji="0" lang="en-US" altLang="uk-UA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)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7708" y="8772"/>
              <a:ext cx="2995" cy="907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С.3.</a:t>
              </a:r>
              <a:r>
                <a:rPr kumimoji="0" lang="ru-RU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5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Сприяння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підтримка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дитячих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будинків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сімейного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типу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69" y="5909156"/>
            <a:ext cx="4151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Полотно 152"/>
          <p:cNvGrpSpPr/>
          <p:nvPr/>
        </p:nvGrpSpPr>
        <p:grpSpPr>
          <a:xfrm>
            <a:off x="611560" y="404664"/>
            <a:ext cx="8928992" cy="7772951"/>
            <a:chOff x="35998" y="38100"/>
            <a:chExt cx="6954082" cy="744918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34720" y="3218815"/>
              <a:ext cx="6055360" cy="426847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7428" y="1057910"/>
              <a:ext cx="2880000" cy="4000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Arial"/>
                </a:rPr>
                <a:t>D.1. Покращення системи управління субрегіону</a:t>
              </a:r>
              <a:endParaRPr lang="uk-UA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9174" y="661670"/>
              <a:ext cx="5963895" cy="349885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>
                  <a:effectLst/>
                  <a:latin typeface="Calibri"/>
                  <a:ea typeface="Calibri"/>
                  <a:cs typeface="Arial"/>
                </a:rPr>
                <a:t>Стратегічні цілі</a:t>
              </a:r>
              <a:endParaRPr lang="uk-UA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9174" y="1491615"/>
              <a:ext cx="5982800" cy="289560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>
                  <a:effectLst/>
                  <a:latin typeface="Calibri"/>
                  <a:ea typeface="Calibri"/>
                  <a:cs typeface="Arial"/>
                </a:rPr>
                <a:t>Оперативні цілі</a:t>
              </a:r>
              <a:endParaRPr lang="uk-UA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123068" y="1057910"/>
              <a:ext cx="2880000" cy="4095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Arial"/>
                </a:rPr>
                <a:t>D.2. Активізація громади субрегіону</a:t>
              </a:r>
              <a:endParaRPr lang="uk-UA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7428" y="1814623"/>
              <a:ext cx="2880000" cy="728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D.1.1. Формування дорадчих органів з управління впровадженням ключових </a:t>
              </a:r>
              <a:r>
                <a:rPr lang="uk-UA" sz="1100" b="1" dirty="0" smtClean="0">
                  <a:effectLst/>
                  <a:latin typeface="Calibri"/>
                  <a:ea typeface="Calibri"/>
                  <a:cs typeface="Arial"/>
                </a:rPr>
                <a:t>документів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7428" y="2666074"/>
              <a:ext cx="2880000" cy="7385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050" b="1" dirty="0">
                  <a:effectLst/>
                  <a:latin typeface="Calibri"/>
                  <a:ea typeface="Calibri"/>
                  <a:cs typeface="Arial"/>
                </a:rPr>
                <a:t>D.1.2. Розробка та впровадження на території субрегіону програми «Безпечне місто» (одна з функцій: забезпечення безпеки громадського простору для дівчат та жінок)</a:t>
              </a:r>
              <a:endParaRPr lang="uk-UA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135047" y="2481399"/>
              <a:ext cx="2880000" cy="61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>
                  <a:effectLst/>
                  <a:latin typeface="Calibri"/>
                  <a:ea typeface="Calibri"/>
                  <a:cs typeface="Arial"/>
                </a:rPr>
                <a:t>D.2.2. Впровадження програми «Місто активних громадян»</a:t>
              </a:r>
              <a:endParaRPr lang="uk-UA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5998" y="3496962"/>
              <a:ext cx="2880000" cy="50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D.1.3. Розробка та впровадження системи «</a:t>
              </a:r>
              <a:r>
                <a:rPr lang="uk-UA" sz="1100" b="1" dirty="0" err="1">
                  <a:effectLst/>
                  <a:latin typeface="Calibri"/>
                  <a:ea typeface="Calibri"/>
                  <a:cs typeface="Arial"/>
                </a:rPr>
                <a:t>Smart</a:t>
              </a: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 </a:t>
              </a:r>
              <a:r>
                <a:rPr lang="uk-UA" sz="1100" b="1" dirty="0" err="1">
                  <a:effectLst/>
                  <a:latin typeface="Calibri"/>
                  <a:ea typeface="Calibri"/>
                  <a:cs typeface="Arial"/>
                </a:rPr>
                <a:t>субрегіон</a:t>
              </a: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»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135047" y="1805570"/>
              <a:ext cx="2880000" cy="61200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>
                  <a:effectLst/>
                  <a:latin typeface="Calibri"/>
                  <a:ea typeface="Calibri"/>
                  <a:cs typeface="Arial"/>
                </a:rPr>
                <a:t>D.2.1. Запровадження консультацій з громадою через систему «Діалог»</a:t>
              </a:r>
              <a:endParaRPr lang="uk-UA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141973" y="3734726"/>
              <a:ext cx="2880000" cy="53247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D.2.4. Організація локальних середовищ громадських активістів – відкритих просторів (Центри активності)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5999" y="38100"/>
              <a:ext cx="5967070" cy="5568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uk-UA" sz="16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Arial"/>
                </a:rPr>
                <a:t>Напрям розвитку </a:t>
              </a:r>
              <a:r>
                <a:rPr lang="en-US" sz="16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Arial"/>
                </a:rPr>
                <a:t>D</a:t>
              </a:r>
              <a:r>
                <a:rPr lang="uk-UA" sz="1600" b="1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Arial"/>
                </a:rPr>
                <a:t>. Покращення системи управління та активізація громади субрегіону</a:t>
              </a:r>
              <a:endParaRPr lang="uk-UA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3141973" y="3160383"/>
              <a:ext cx="2880000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D.2.3. Формування креативного простору на базі навчальних закладів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9417" y="1814622"/>
              <a:ext cx="2880000" cy="7285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D.1.1. Формування дорадчих органів з управління впровадженням ключових </a:t>
              </a:r>
              <a:r>
                <a:rPr lang="uk-UA" sz="1100" b="1" dirty="0" smtClean="0">
                  <a:effectLst/>
                  <a:latin typeface="Calibri"/>
                  <a:ea typeface="Calibri"/>
                  <a:cs typeface="Arial"/>
                </a:rPr>
                <a:t>документів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9417" y="2666072"/>
              <a:ext cx="2880000" cy="7385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050" b="1" dirty="0">
                  <a:effectLst/>
                  <a:latin typeface="Calibri"/>
                  <a:ea typeface="Calibri"/>
                  <a:cs typeface="Arial"/>
                </a:rPr>
                <a:t>D.1.2. Розробка та впровадження на території субрегіону програми «Безпечне місто» (одна з функцій: забезпечення безпеки громадського простору для дівчат та жінок)</a:t>
              </a:r>
              <a:endParaRPr lang="uk-UA" sz="105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137036" y="2481397"/>
              <a:ext cx="2880000" cy="61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>
                  <a:effectLst/>
                  <a:latin typeface="Calibri"/>
                  <a:ea typeface="Calibri"/>
                  <a:cs typeface="Arial"/>
                </a:rPr>
                <a:t>D.2.2. Впровадження програми «Місто активних громадян»</a:t>
              </a:r>
              <a:endParaRPr lang="uk-UA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7987" y="3496960"/>
              <a:ext cx="2880000" cy="50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D.1.3. Розробка та впровадження системи «</a:t>
              </a:r>
              <a:r>
                <a:rPr lang="uk-UA" sz="1100" b="1" dirty="0" err="1">
                  <a:effectLst/>
                  <a:latin typeface="Calibri"/>
                  <a:ea typeface="Calibri"/>
                  <a:cs typeface="Arial"/>
                </a:rPr>
                <a:t>Smart</a:t>
              </a: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 </a:t>
              </a:r>
              <a:r>
                <a:rPr lang="uk-UA" sz="1100" b="1" dirty="0" err="1">
                  <a:effectLst/>
                  <a:latin typeface="Calibri"/>
                  <a:ea typeface="Calibri"/>
                  <a:cs typeface="Arial"/>
                </a:rPr>
                <a:t>субрегіон</a:t>
              </a: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»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137036" y="1805568"/>
              <a:ext cx="2880000" cy="61200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>
                  <a:effectLst/>
                  <a:latin typeface="Calibri"/>
                  <a:ea typeface="Calibri"/>
                  <a:cs typeface="Arial"/>
                </a:rPr>
                <a:t>D.2.1. Запровадження консультацій з громадою через систему «Діалог»</a:t>
              </a:r>
              <a:endParaRPr lang="uk-UA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3143962" y="3734724"/>
              <a:ext cx="2880000" cy="53247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D.2.4. Організація локальних середовищ громадських активістів – відкритих просторів (Центри активності)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143962" y="3160381"/>
              <a:ext cx="2880000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dirty="0">
                  <a:effectLst/>
                  <a:latin typeface="Calibri"/>
                  <a:ea typeface="Calibri"/>
                  <a:cs typeface="Arial"/>
                </a:rPr>
                <a:t>D.2.3. Формування креативного простору на базі навчальних закладів</a:t>
              </a:r>
              <a:endParaRPr lang="uk-U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4151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7786" y="1700808"/>
            <a:ext cx="6899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 1.1.7 Створення </a:t>
            </a:r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туристичного кластеру</a:t>
            </a:r>
            <a:endParaRPr lang="ru-RU" sz="3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D:\Общая папка\Туризм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068960"/>
            <a:ext cx="6607654" cy="331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95748" cy="106613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А. Розвиток малого та середнього підприємництва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1246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В.2.1.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рекреаційного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потенціалу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субрегіону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Концептуальні пропозиції об'єктів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«ЕКО - Курорту 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Green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</a:rPr>
              <a:t>Sity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» :</a:t>
            </a:r>
          </a:p>
          <a:p>
            <a:pPr marL="0" indent="0" algn="ctr">
              <a:buNone/>
            </a:pP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Інтерактивний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сервіс розміщення ЕКО -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об'є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ктів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ЕКО - парк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Greenery Village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» (зелене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поселення )</a:t>
            </a:r>
          </a:p>
          <a:p>
            <a:pPr lvl="0"/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Готельно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- оздоровчий заклад</a:t>
            </a: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Станція річкового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лодочного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туризму</a:t>
            </a: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Органічне Кафе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Green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</a:rPr>
              <a:t>Green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Виробництво 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прокат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дерев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них велосипедів</a:t>
            </a: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Центр керамічного ЕКО-посуду</a:t>
            </a: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Теплиці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для вирощування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органічних овочів та зелені</a:t>
            </a: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Равликова ферма</a:t>
            </a:r>
          </a:p>
          <a:p>
            <a:pPr lvl="0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Переробка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біомаси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брикети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484784"/>
            <a:ext cx="6552727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860000"/>
                </a:solidFill>
              </a:rPr>
              <a:t>проєкт </a:t>
            </a:r>
            <a:r>
              <a:rPr lang="uk-UA" sz="3000" b="1" dirty="0">
                <a:solidFill>
                  <a:srgbClr val="860000"/>
                </a:solidFill>
              </a:rPr>
              <a:t>"ЕКО - Курорту </a:t>
            </a:r>
            <a:r>
              <a:rPr lang="en-US" sz="3000" b="1" dirty="0">
                <a:solidFill>
                  <a:srgbClr val="860000"/>
                </a:solidFill>
              </a:rPr>
              <a:t>Green </a:t>
            </a:r>
            <a:r>
              <a:rPr lang="en-US" sz="3000" b="1" dirty="0" err="1">
                <a:solidFill>
                  <a:srgbClr val="860000"/>
                </a:solidFill>
              </a:rPr>
              <a:t>Sity</a:t>
            </a:r>
            <a:r>
              <a:rPr lang="en-US" sz="3000" b="1" dirty="0">
                <a:solidFill>
                  <a:srgbClr val="860000"/>
                </a:solidFill>
              </a:rPr>
              <a:t>"</a:t>
            </a:r>
            <a:endParaRPr lang="uk-UA" sz="3000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lvl="0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Інтерактивний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сервіс розміщення ЕКО -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об'єктів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12990" cy="428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468952" cy="1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ЕКО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- парк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Greenery Village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зелене поселення 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79146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Готельно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- оздоровчий заклад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77" y="1806038"/>
            <a:ext cx="5244445" cy="41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Станція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річкового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лодочного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туризму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883350" cy="37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Органічне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Кафе "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Green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Green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"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28" y="1825086"/>
            <a:ext cx="5257143" cy="40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Виробництво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прокат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дерев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них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велосипедів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98" y="2132856"/>
            <a:ext cx="530647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72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820000"/>
                </a:solidFill>
              </a:rPr>
              <a:t>Договір про співробітництво громад в рамках розробки Стратегії сталого розвитку Миргородського </a:t>
            </a:r>
            <a:r>
              <a:rPr lang="uk-UA" sz="3600" b="1" dirty="0" err="1">
                <a:solidFill>
                  <a:srgbClr val="820000"/>
                </a:solidFill>
              </a:rPr>
              <a:t>субрегіону</a:t>
            </a:r>
            <a:r>
              <a:rPr lang="uk-UA" sz="3600" b="1" dirty="0">
                <a:solidFill>
                  <a:srgbClr val="820000"/>
                </a:solidFill>
              </a:rPr>
              <a:t> до 2028 року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265497" cy="46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9" y="2436413"/>
            <a:ext cx="47307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73" y="5366573"/>
            <a:ext cx="21955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6856"/>
            <a:ext cx="20304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Центр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керамічного ЕКО-посуду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77" y="1933022"/>
            <a:ext cx="5244445" cy="38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Теплиці для вирощування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органічних овочів та зелені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28" y="2066356"/>
            <a:ext cx="5257143" cy="35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Равликова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ферма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09" y="1767943"/>
            <a:ext cx="5752381" cy="41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Переробка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біомаси в брикети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</a:rPr>
            </a:b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52" y="1698102"/>
            <a:ext cx="5638096" cy="433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 2.2.1 Промоція субрегіону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4" y="1600200"/>
            <a:ext cx="79951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1246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Розвиток промислового туризму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7" y="1600200"/>
            <a:ext cx="7610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28268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20262" y="332656"/>
            <a:ext cx="534017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Підтримка розвитку експортного потенціалу промислових підприємств</a:t>
            </a:r>
            <a:endParaRPr lang="uk-UA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92" y="620688"/>
            <a:ext cx="2028825" cy="97514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2708920"/>
            <a:ext cx="2952750" cy="150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4729" y="4797152"/>
            <a:ext cx="295275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6302375" y="2211943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n-lt"/>
              </a:rPr>
              <a:t>Заготовка паркетна</a:t>
            </a:r>
            <a:endParaRPr lang="uk-UA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900" y="4326493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n-lt"/>
              </a:rPr>
              <a:t>Запірна арматура</a:t>
            </a:r>
            <a:endParaRPr lang="uk-UA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5" y="2345853"/>
            <a:ext cx="5418446" cy="358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2" y="5340880"/>
            <a:ext cx="1319814" cy="13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5400" b="1" dirty="0" smtClean="0">
                <a:solidFill>
                  <a:srgbClr val="002060"/>
                </a:solidFill>
              </a:rPr>
              <a:t>Дякуємо </a:t>
            </a:r>
            <a:r>
              <a:rPr lang="uk-UA" sz="5400" b="1" dirty="0">
                <a:solidFill>
                  <a:srgbClr val="002060"/>
                </a:solidFill>
              </a:rPr>
              <a:t>за увагу!</a:t>
            </a:r>
            <a:endParaRPr lang="en-US" sz="5400" b="1" dirty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860000"/>
              </a:solidFill>
            </a:endParaRPr>
          </a:p>
          <a:p>
            <a:pPr algn="ctr"/>
            <a:endParaRPr lang="ru-RU" sz="4000" b="1" dirty="0" smtClean="0">
              <a:solidFill>
                <a:srgbClr val="86000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860000"/>
                </a:solidFill>
              </a:rPr>
              <a:t>Відділ</a:t>
            </a:r>
            <a:r>
              <a:rPr lang="ru-RU" sz="3600" b="1" dirty="0" smtClean="0">
                <a:solidFill>
                  <a:srgbClr val="860000"/>
                </a:solidFill>
              </a:rPr>
              <a:t> </a:t>
            </a:r>
            <a:r>
              <a:rPr lang="ru-RU" sz="3600" b="1" dirty="0" err="1" smtClean="0">
                <a:solidFill>
                  <a:srgbClr val="860000"/>
                </a:solidFill>
              </a:rPr>
              <a:t>економічного</a:t>
            </a:r>
            <a:r>
              <a:rPr lang="ru-RU" sz="3600" b="1" dirty="0" smtClean="0">
                <a:solidFill>
                  <a:srgbClr val="860000"/>
                </a:solidFill>
              </a:rPr>
              <a:t> </a:t>
            </a:r>
            <a:r>
              <a:rPr lang="ru-RU" sz="3600" b="1" dirty="0" err="1" smtClean="0">
                <a:solidFill>
                  <a:srgbClr val="860000"/>
                </a:solidFill>
              </a:rPr>
              <a:t>прогнозування</a:t>
            </a:r>
            <a:r>
              <a:rPr lang="ru-RU" sz="3600" b="1" dirty="0" smtClean="0">
                <a:solidFill>
                  <a:srgbClr val="86000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860000"/>
                </a:solidFill>
              </a:rPr>
              <a:t>та туризм</a:t>
            </a:r>
            <a:r>
              <a:rPr lang="uk-UA" sz="3600" b="1" dirty="0" smtClean="0">
                <a:solidFill>
                  <a:srgbClr val="860000"/>
                </a:solidFill>
              </a:rPr>
              <a:t>у</a:t>
            </a:r>
          </a:p>
          <a:p>
            <a:pPr algn="ctr">
              <a:defRPr sz="2400"/>
            </a:pPr>
            <a:r>
              <a:rPr lang="uk-UA" sz="3600" b="1" dirty="0" smtClean="0">
                <a:solidFill>
                  <a:srgbClr val="860000"/>
                </a:solidFill>
              </a:rPr>
              <a:t>Миргородської міської ради</a:t>
            </a:r>
            <a:r>
              <a:rPr lang="ru-RU" sz="3600" b="1" dirty="0" smtClean="0">
                <a:solidFill>
                  <a:srgbClr val="860000"/>
                </a:solidFill>
              </a:rPr>
              <a:t/>
            </a:r>
            <a:br>
              <a:rPr lang="ru-RU" sz="3600" b="1" dirty="0" smtClean="0">
                <a:solidFill>
                  <a:srgbClr val="860000"/>
                </a:solidFill>
              </a:rPr>
            </a:br>
            <a:endParaRPr lang="en-US" sz="3600" b="1" dirty="0" smtClean="0">
              <a:solidFill>
                <a:srgbClr val="860000"/>
              </a:solidFill>
            </a:endParaRPr>
          </a:p>
          <a:p>
            <a:pPr algn="ctr">
              <a:defRPr sz="2400"/>
            </a:pPr>
            <a:endParaRPr lang="uk-UA" sz="1600" b="1" dirty="0" smtClean="0">
              <a:solidFill>
                <a:schemeClr val="tx2">
                  <a:lumMod val="50000"/>
                </a:schemeClr>
              </a:solidFill>
              <a:hlinkClick r:id="rId5"/>
            </a:endParaRPr>
          </a:p>
          <a:p>
            <a:pPr algn="ctr">
              <a:defRPr sz="2400"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econom_mmrada@ukr.net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36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212" y="299623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Глобальні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цілі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сталого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розвитку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278"/>
            <a:ext cx="8156209" cy="40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3425"/>
            <a:ext cx="5616624" cy="586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06913"/>
            <a:ext cx="8462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860000"/>
                </a:solidFill>
              </a:rPr>
              <a:t>Стратегічні напрямки розвитку</a:t>
            </a:r>
            <a:endParaRPr lang="uk-UA" sz="4800" b="1" dirty="0">
              <a:solidFill>
                <a:srgbClr val="86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2564904"/>
            <a:ext cx="3168352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Структура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Стратегії сталого розвитку Миргородського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субрегіону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до 2028 року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бщая папка\Програма 2019\програма 2019_Шапошник\програма 2019\Gmail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69" y="2276872"/>
            <a:ext cx="6666414" cy="44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Фінансування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заходів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233" y="2050695"/>
            <a:ext cx="223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реалізовуєтьсяза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рахунок</a:t>
            </a:r>
            <a:r>
              <a:rPr lang="ru-RU" sz="2400" b="1" dirty="0">
                <a:solidFill>
                  <a:srgbClr val="002060"/>
                </a:solidFill>
              </a:rPr>
              <a:t> таких </a:t>
            </a:r>
            <a:r>
              <a:rPr lang="ru-RU" sz="2400" b="1" dirty="0" err="1">
                <a:solidFill>
                  <a:srgbClr val="002060"/>
                </a:solidFill>
              </a:rPr>
              <a:t>джерел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фінансування</a:t>
            </a:r>
            <a:r>
              <a:rPr lang="ru-RU" sz="2400" b="1" dirty="0">
                <a:solidFill>
                  <a:srgbClr val="002060"/>
                </a:solidFill>
              </a:rPr>
              <a:t>, як:</a:t>
            </a:r>
          </a:p>
        </p:txBody>
      </p:sp>
    </p:spTree>
    <p:extLst>
      <p:ext uri="{BB962C8B-B14F-4D97-AF65-F5344CB8AC3E}">
        <p14:creationId xmlns:p14="http://schemas.microsoft.com/office/powerpoint/2010/main" val="12418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Структура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видатків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міського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бюджету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галузевим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принципом у 2019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млн.грн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944531"/>
              </p:ext>
            </p:extLst>
          </p:nvPr>
        </p:nvGraphicFramePr>
        <p:xfrm>
          <a:off x="683568" y="1628800"/>
          <a:ext cx="7817494" cy="48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6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Залучення додаткових коштів на реалізацію стратегічних проєктів розвитку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616446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6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лотно 58"/>
          <p:cNvGrpSpPr>
            <a:grpSpLocks/>
          </p:cNvGrpSpPr>
          <p:nvPr/>
        </p:nvGrpSpPr>
        <p:grpSpPr bwMode="auto">
          <a:xfrm>
            <a:off x="184150" y="79374"/>
            <a:ext cx="8812213" cy="6661993"/>
            <a:chOff x="1134" y="1374"/>
            <a:chExt cx="10327" cy="10043"/>
          </a:xfrm>
        </p:grpSpPr>
        <p:sp>
          <p:nvSpPr>
            <p:cNvPr id="6" name="AutoShape 55"/>
            <p:cNvSpPr>
              <a:spLocks noChangeAspect="1" noChangeArrowheads="1"/>
            </p:cNvSpPr>
            <p:nvPr/>
          </p:nvSpPr>
          <p:spPr bwMode="auto">
            <a:xfrm>
              <a:off x="1134" y="1374"/>
              <a:ext cx="10327" cy="1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34" y="1374"/>
              <a:ext cx="10230" cy="46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Напрям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А.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бізнесу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зеленої</a:t>
              </a:r>
              <a:r>
                <a:rPr kumimoji="0" lang="en-US" altLang="uk-U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економіки</a:t>
              </a:r>
              <a:endParaRPr kumimoji="0" lang="en-US" altLang="uk-UA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45" y="2276"/>
              <a:ext cx="2400" cy="113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малого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середнього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підприємництва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34" y="1835"/>
              <a:ext cx="10230" cy="386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Стратегічні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цілі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34" y="3493"/>
              <a:ext cx="10230" cy="386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Оперативні цілі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609" y="2276"/>
              <a:ext cx="2550" cy="113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А.2.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інвестиційної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спроможності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потенціалу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217" y="2276"/>
              <a:ext cx="2640" cy="113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А.3.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екологічно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дружньої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аграрної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uk-UA" sz="1100" b="1" kern="0" dirty="0" err="1">
                  <a:solidFill>
                    <a:schemeClr val="bg1"/>
                  </a:solidFill>
                  <a:cs typeface="Times New Roman" pitchFamily="18" charset="0"/>
                </a:rPr>
                <a:t>сфери</a:t>
              </a:r>
              <a:endParaRPr lang="en-US" altLang="uk-UA" sz="1100" b="1" kern="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145" y="3939"/>
              <a:ext cx="2400" cy="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Розробка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програми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МСП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39" y="6174"/>
              <a:ext cx="2520" cy="10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А.2.</a:t>
              </a:r>
              <a:r>
                <a:rPr kumimoji="0" lang="ru-RU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3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центру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компетенції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супроводу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процесу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залучення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інвестицій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134" y="8719"/>
              <a:ext cx="2430" cy="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А.1.5.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Підтримка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соціального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підприємництва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639" y="3939"/>
              <a:ext cx="2505" cy="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А.2.1.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Розробка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програми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залучення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інвестицій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6283" y="3939"/>
              <a:ext cx="2591" cy="85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А.3.1. Розвиток органічного землеробства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639" y="8719"/>
              <a:ext cx="2505" cy="85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А.2.5.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індустріального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парку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території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8919" y="2276"/>
              <a:ext cx="2445" cy="113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А.4.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екологічно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чистого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транспорту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8949" y="3939"/>
              <a:ext cx="2431" cy="8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А.4.1.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центру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велотуризму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949" y="6174"/>
              <a:ext cx="2415" cy="102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А.4.3. Підтримка розвитку мережі заправок для електромобілів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8949" y="4870"/>
              <a:ext cx="2415" cy="12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А.4.2.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велосипедної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інфраструктури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мобільності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134" y="6174"/>
              <a:ext cx="2385" cy="1020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інноваційної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інфраструктури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158" y="9648"/>
              <a:ext cx="2411" cy="794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А.1.6.Розвиток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жіночого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підприємництва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271" y="4870"/>
              <a:ext cx="2618" cy="12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</a:t>
              </a:r>
              <a:r>
                <a:rPr kumimoji="0" lang="ru-RU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3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кластерної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моделі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аграрних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переробних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підприємств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Здорова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їжа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134" y="4870"/>
              <a:ext cx="2400" cy="12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</a:t>
              </a:r>
              <a:r>
                <a:rPr kumimoji="0" lang="ru-RU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2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інституцій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підтримки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розвитку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МСП (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Бізнес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Центр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)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1145" y="7247"/>
              <a:ext cx="2400" cy="14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Запровадження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механізмів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соціальної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відповідальності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бізнесу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158" y="10533"/>
              <a:ext cx="2411" cy="7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А.1.7.</a:t>
              </a:r>
              <a:r>
                <a:rPr kumimoji="0" lang="en-US" altLang="uk-UA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послуг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у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сфері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туризму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3622" y="4870"/>
              <a:ext cx="2505" cy="124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А.2.2.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Інвестиційний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маркетинг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622" y="7247"/>
              <a:ext cx="2520" cy="1417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А.2.4.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Розробка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постійне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оновлення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інвестиційного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паспорту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 з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використанням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IT</a:t>
              </a:r>
              <a:r>
                <a:rPr kumimoji="0" lang="ru-RU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-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технологій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73216"/>
            <a:ext cx="4744682" cy="10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118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134" y="1465"/>
            <a:chExt cx="9638" cy="8755"/>
          </a:xfrm>
        </p:grpSpPr>
        <p:sp>
          <p:nvSpPr>
            <p:cNvPr id="3" name="AutoShape 42"/>
            <p:cNvSpPr>
              <a:spLocks noChangeAspect="1" noChangeArrowheads="1"/>
            </p:cNvSpPr>
            <p:nvPr/>
          </p:nvSpPr>
          <p:spPr bwMode="auto">
            <a:xfrm>
              <a:off x="1134" y="1465"/>
              <a:ext cx="9638" cy="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1135" y="1566"/>
              <a:ext cx="9588" cy="69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Напрям розвитку В. Розвиток лікувально-бальнеологічної та рекреаційно-туристичної сфери</a:t>
              </a:r>
              <a:endParaRPr kumimoji="0" lang="en-US" altLang="uk-UA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147" y="2801"/>
              <a:ext cx="3077" cy="12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В.1.</a:t>
              </a:r>
              <a:r>
                <a:rPr kumimoji="0" lang="en-US" altLang="uk-UA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Посилення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конкурентоспроможності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у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сфері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надання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лікувально-бальнеологічних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послуг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47" y="2325"/>
              <a:ext cx="9588" cy="424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Стратегічні цілі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35" y="4137"/>
              <a:ext cx="9600" cy="450"/>
            </a:xfrm>
            <a:prstGeom prst="rect">
              <a:avLst/>
            </a:prstGeom>
            <a:solidFill>
              <a:srgbClr val="9EB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Оперативні цілі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99" y="2801"/>
              <a:ext cx="3210" cy="12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В.2. 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рекреаційної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спроможності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території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580" y="2801"/>
              <a:ext cx="3143" cy="12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В.3. 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історико-мистецького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простору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35" y="4677"/>
              <a:ext cx="3074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В.1.1.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Маркетинг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брендинг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курорту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Миргород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35" y="5730"/>
              <a:ext cx="3104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В.1.2.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Підвищення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якості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послуг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курорту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Миргород</a:t>
              </a:r>
              <a:r>
                <a:rPr kumimoji="0" lang="en-US" altLang="uk-UA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284" y="4677"/>
              <a:ext cx="3255" cy="9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В.2.1.</a:t>
              </a:r>
              <a:r>
                <a:rPr kumimoji="0" lang="en-US" altLang="uk-UA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Розвиток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рекреаційного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потенціалу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7580" y="4677"/>
              <a:ext cx="3155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В.3.1.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культурного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кластеру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Народні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ремесла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 (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мистецтво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кераміки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,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гончарства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,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ковальства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бджільництво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)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135" y="6793"/>
              <a:ext cx="3104" cy="964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В.1.3.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Поглиблення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взаємодії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з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міжнародними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національними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лікувально-бальнеологічними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центрами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135" y="7855"/>
              <a:ext cx="3104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В.1.4.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кластеру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здоров’я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99" y="5730"/>
              <a:ext cx="3210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В.2.2.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об’єктів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інфраструктури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активного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відпочинку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14" y="6793"/>
              <a:ext cx="3195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В.2.3.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умов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для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відновлення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існуючих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будівництва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нових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спортивних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баз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на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території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135" y="8914"/>
              <a:ext cx="3104" cy="1134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В.1.5. Формування мережі спеціалізованих, взаємопідсилюючих лікувальних комплексів для повних циклів реабілітації</a:t>
              </a:r>
              <a:endParaRPr kumimoji="0" lang="en-US" altLang="uk-UA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7580" y="5730"/>
              <a:ext cx="3155" cy="9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В.3.2.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віртуального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історичного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маршруту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Козацького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мирового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шляху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7599" y="6793"/>
              <a:ext cx="3136" cy="964"/>
            </a:xfrm>
            <a:prstGeom prst="rect">
              <a:avLst/>
            </a:prstGeom>
            <a:solidFill>
              <a:srgbClr val="B6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В.3.3.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туристично-мистецького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кластеру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Гоголівський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край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333" y="7855"/>
              <a:ext cx="3176" cy="9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В.2.4.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Створення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в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межах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субрегіону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мережі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природоохоронних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територій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та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системи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збереження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біорізномаїття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314" y="8913"/>
              <a:ext cx="3225" cy="1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В.2.5.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Формування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туристичного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кластеру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«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Місто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вихідного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 </a:t>
              </a:r>
              <a:r>
                <a:rPr kumimoji="0" lang="en-US" altLang="uk-UA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дня</a:t>
              </a:r>
              <a:r>
                <a:rPr kumimoji="0" lang="en-US" altLang="uk-UA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»</a:t>
              </a:r>
              <a:endParaRPr kumimoji="0" lang="en-US" altLang="uk-UA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79" y="5558204"/>
            <a:ext cx="3530981" cy="82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954</Words>
  <Application>Microsoft Office PowerPoint</Application>
  <PresentationFormat>Экран (4:3)</PresentationFormat>
  <Paragraphs>164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видатків міського бюджету   за галузевим принципом у 2019 році,  млн.грн.</vt:lpstr>
      <vt:lpstr>Залучення додаткових коштів на реалізацію стратегічних проєктів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А. Розвиток малого та середнього підприємництва</vt:lpstr>
      <vt:lpstr>В.2.1. Розвиток рекреаційного потенціалу субрегіону</vt:lpstr>
      <vt:lpstr> Інтерактивний сервіс розміщення ЕКО - об'єктів </vt:lpstr>
      <vt:lpstr> ЕКО - парк «Greenery Village»  ( зелене поселення )</vt:lpstr>
      <vt:lpstr> Готельно - оздоровчий заклад </vt:lpstr>
      <vt:lpstr>  Станція річкового лодочного туризму </vt:lpstr>
      <vt:lpstr> Органічне Кафе " Green Green " </vt:lpstr>
      <vt:lpstr>  Виробництво та прокат дерев’яних велосипедів </vt:lpstr>
      <vt:lpstr> Центр керамічного ЕКО-посуду </vt:lpstr>
      <vt:lpstr>  Теплиці для вирощування органічних овочів та зелені </vt:lpstr>
      <vt:lpstr> Равликова ферма </vt:lpstr>
      <vt:lpstr> Переробка біомаси в брикети </vt:lpstr>
      <vt:lpstr>А 2.2.1 Промоція субрегіону</vt:lpstr>
      <vt:lpstr>Розвиток промислового туризму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149</cp:revision>
  <cp:lastPrinted>2019-02-13T18:50:54Z</cp:lastPrinted>
  <dcterms:created xsi:type="dcterms:W3CDTF">2018-10-30T13:58:17Z</dcterms:created>
  <dcterms:modified xsi:type="dcterms:W3CDTF">2020-02-07T06:40:10Z</dcterms:modified>
</cp:coreProperties>
</file>