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8" r:id="rId7"/>
    <p:sldId id="263" r:id="rId8"/>
    <p:sldId id="260" r:id="rId9"/>
    <p:sldId id="261" r:id="rId10"/>
    <p:sldId id="264" r:id="rId11"/>
    <p:sldId id="266" r:id="rId12"/>
    <p:sldId id="269" r:id="rId13"/>
    <p:sldId id="262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5343" autoAdjust="0"/>
  </p:normalViewPr>
  <p:slideViewPr>
    <p:cSldViewPr snapToGrid="0">
      <p:cViewPr varScale="1">
        <p:scale>
          <a:sx n="88" d="100"/>
          <a:sy n="88" d="100"/>
        </p:scale>
        <p:origin x="691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83;&#1103;%20&#1092;&#1072;&#1081;&#1083;&#1086;&#1074;\&#1044;&#1083;&#1103;%20&#1092;&#1072;&#1081;&#1083;&#1086;&#1074;\&#1058;&#1040;&#1056;&#1048;&#1060;%202018\&#1054;&#1073;&#1075;&#1086;&#1074;&#1086;&#1088;&#1077;&#1085;&#1085;&#1103;\&#1055;&#1056;&#1045;&#1047;&#1045;&#1053;&#1058;&#1040;&#1062;&#1030;&#1071;%20&#1085;&#1072;%20&#1089;&#1072;&#1081;&#109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83;&#1103;%20&#1092;&#1072;&#1081;&#1083;&#1086;&#1074;\&#1044;&#1083;&#1103;%20&#1092;&#1072;&#1081;&#1083;&#1086;&#1074;\&#1058;&#1040;&#1056;&#1048;&#1060;%202018\&#1054;&#1073;&#1075;&#1086;&#1074;&#1086;&#1088;&#1077;&#1085;&#1085;&#1103;\&#1055;&#1056;&#1045;&#1047;&#1045;&#1053;&#1058;&#1040;&#1062;&#1030;&#1071;%20&#1085;&#1072;%20&#1089;&#1072;&#1081;&#109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83;&#1103;%20&#1092;&#1072;&#1081;&#1083;&#1086;&#1074;\&#1044;&#1083;&#1103;%20&#1092;&#1072;&#1081;&#1083;&#1086;&#1074;\&#1058;&#1040;&#1056;&#1048;&#1060;%202018\&#1050;&#1086;&#1088;&#1080;&#1075;&#1091;&#1074;&#1072;&#1085;&#1085;&#1103;\&#1055;&#1056;&#1045;&#1047;&#1045;&#1053;&#1058;&#1040;&#1062;&#1030;&#107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83;&#1103;%20&#1092;&#1072;&#1081;&#1083;&#1086;&#1074;\&#1044;&#1083;&#1103;%20&#1092;&#1072;&#1081;&#1083;&#1086;&#1074;\&#1058;&#1040;&#1056;&#1048;&#1060;%202018\&#1050;&#1086;&#1088;&#1080;&#1075;&#1091;&#1074;&#1072;&#1085;&#1085;&#1103;\&#1055;&#1056;&#1045;&#1047;&#1045;&#1053;&#1058;&#1040;&#1062;&#1030;&#1071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83;&#1103;%20&#1092;&#1072;&#1081;&#1083;&#1086;&#1074;\&#1044;&#1083;&#1103;%20&#1092;&#1072;&#1081;&#1083;&#1086;&#1074;\&#1058;&#1040;&#1056;&#1048;&#1060;%202018\&#1053;&#1054;&#1042;&#1048;&#1049;%20&#1058;&#1040;&#1056;&#1048;&#1060;\&#1058;&#1040;&#1056;&#1048;&#1060;%20&#1052;&#1080;&#1088;&#1075;&#1086;&#1088;&#1086;&#1076;&#1090;&#1077;&#1087;&#1083;&#1086;&#1077;&#1085;&#1077;&#1088;&#1075;&#1086;%2022.11.2018\&#1055;&#1056;&#1045;&#1047;&#1045;&#1053;&#1058;&#1040;&#1062;&#1030;&#1071;%20&#1087;&#1080;&#1090;&#1086;&#1084;&#1072;%20&#1085;&#1086;&#1088;&#1084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теплової енергії в період 2013-2018 р</a:t>
            </a:r>
          </a:p>
        </c:rich>
      </c:tx>
      <c:layout>
        <c:manualLayout>
          <c:xMode val="edge"/>
          <c:yMode val="edge"/>
          <c:x val="9.5715127225414851E-2"/>
          <c:y val="4.9351698472849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17883524919529"/>
          <c:y val="0.20805525348632015"/>
          <c:w val="0.8627987462235146"/>
          <c:h val="0.636432918080391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підпр!$A$21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3.742690058479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83-4860-B023-6130694E1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підпр!$D$21</c:f>
              <c:numCache>
                <c:formatCode>General</c:formatCode>
                <c:ptCount val="1"/>
                <c:pt idx="0">
                  <c:v>82144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3-4860-B023-6130694E129D}"/>
            </c:ext>
          </c:extLst>
        </c:ser>
        <c:ser>
          <c:idx val="1"/>
          <c:order val="1"/>
          <c:tx>
            <c:strRef>
              <c:f>підпр!$A$22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27099426977002E-2"/>
                  <c:y val="-3.7426900584795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83-4860-B023-6130694E1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підпр!$D$22</c:f>
              <c:numCache>
                <c:formatCode>General</c:formatCode>
                <c:ptCount val="1"/>
                <c:pt idx="0">
                  <c:v>71067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83-4860-B023-6130694E129D}"/>
            </c:ext>
          </c:extLst>
        </c:ser>
        <c:ser>
          <c:idx val="2"/>
          <c:order val="2"/>
          <c:tx>
            <c:strRef>
              <c:f>підпр!$A$23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52999181395788E-2"/>
                  <c:y val="-3.2748538011695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83-4860-B023-6130694E1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підпр!$D$23</c:f>
              <c:numCache>
                <c:formatCode>General</c:formatCode>
                <c:ptCount val="1"/>
                <c:pt idx="0">
                  <c:v>69552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83-4860-B023-6130694E129D}"/>
            </c:ext>
          </c:extLst>
        </c:ser>
        <c:ser>
          <c:idx val="3"/>
          <c:order val="3"/>
          <c:tx>
            <c:strRef>
              <c:f>підпр!$A$24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629498772093682E-2"/>
                  <c:y val="-3.74269005847953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83-4860-B023-6130694E1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підпр!$D$24</c:f>
              <c:numCache>
                <c:formatCode>General</c:formatCode>
                <c:ptCount val="1"/>
                <c:pt idx="0">
                  <c:v>74321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83-4860-B023-6130694E129D}"/>
            </c:ext>
          </c:extLst>
        </c:ser>
        <c:ser>
          <c:idx val="4"/>
          <c:order val="4"/>
          <c:tx>
            <c:strRef>
              <c:f>підпр!$A$25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6831693030794562E-2"/>
                  <c:y val="-5.79739348143442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83-4860-B023-6130694E1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підпр!$D$25</c:f>
              <c:numCache>
                <c:formatCode>General</c:formatCode>
                <c:ptCount val="1"/>
                <c:pt idx="0">
                  <c:v>66034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83-4860-B023-6130694E129D}"/>
            </c:ext>
          </c:extLst>
        </c:ser>
        <c:ser>
          <c:idx val="5"/>
          <c:order val="5"/>
          <c:tx>
            <c:strRef>
              <c:f>підпр!$A$26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5595704674216604E-2"/>
                  <c:y val="-1.1527377521613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83-4860-B023-6130694E1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підпр!$D$26</c:f>
              <c:numCache>
                <c:formatCode>General</c:formatCode>
                <c:ptCount val="1"/>
                <c:pt idx="0">
                  <c:v>74110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383-4860-B023-6130694E12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4492720"/>
        <c:axId val="322915408"/>
        <c:axId val="0"/>
      </c:bar3DChart>
      <c:catAx>
        <c:axId val="47449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915408"/>
        <c:crosses val="autoZero"/>
        <c:auto val="1"/>
        <c:lblAlgn val="ctr"/>
        <c:lblOffset val="100"/>
        <c:noMultiLvlLbl val="0"/>
      </c:catAx>
      <c:valAx>
        <c:axId val="32291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49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47643173346922"/>
          <c:y val="0.88182085557925083"/>
          <c:w val="0.63256444279929114"/>
          <c:h val="6.4841952392838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Фактичне приєднане теплове навантаження за категоріями споживачів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3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10318765027914"/>
          <c:y val="0.3809998881029924"/>
          <c:w val="0.40287467191601051"/>
          <c:h val="0.6714577865266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CBA-47BE-86C9-895A71F5A9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CBA-47BE-86C9-895A71F5A9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CBA-47BE-86C9-895A71F5A9B4}"/>
              </c:ext>
            </c:extLst>
          </c:dPt>
          <c:dLbls>
            <c:dLbl>
              <c:idx val="0"/>
              <c:layout>
                <c:manualLayout>
                  <c:x val="-0.13783564020483774"/>
                  <c:y val="-0.2453368919425152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BA-47BE-86C9-895A71F5A9B4}"/>
                </c:ext>
              </c:extLst>
            </c:dLbl>
            <c:dLbl>
              <c:idx val="1"/>
              <c:layout>
                <c:manualLayout>
                  <c:x val="0.11027044768906978"/>
                  <c:y val="-9.5579450418160156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BA-47BE-86C9-895A71F5A9B4}"/>
                </c:ext>
              </c:extLst>
            </c:dLbl>
            <c:dLbl>
              <c:idx val="2"/>
              <c:layout>
                <c:manualLayout>
                  <c:x val="0.1435217320648042"/>
                  <c:y val="5.1337096964969645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BA-47BE-86C9-895A71F5A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'додат матер'!$A$2:$A$4</c:f>
              <c:strCache>
                <c:ptCount val="3"/>
                <c:pt idx="0">
                  <c:v>НАСЕЛЕННЯ</c:v>
                </c:pt>
                <c:pt idx="1">
                  <c:v>БЮДЖЕТНІ УСТАНОВИ</c:v>
                </c:pt>
                <c:pt idx="2">
                  <c:v>ІНШІ СПОЖИВАЧІ</c:v>
                </c:pt>
              </c:strCache>
            </c:strRef>
          </c:cat>
          <c:val>
            <c:numRef>
              <c:f>'додат матер'!$C$2:$C$4</c:f>
              <c:numCache>
                <c:formatCode>0.00%</c:formatCode>
                <c:ptCount val="3"/>
                <c:pt idx="0">
                  <c:v>0.75692499221911003</c:v>
                </c:pt>
                <c:pt idx="1">
                  <c:v>0.19919078742608159</c:v>
                </c:pt>
                <c:pt idx="2">
                  <c:v>4.3884220354808594E-2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BA-47BE-86C9-895A71F5A9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Оснащення споживачів приладами обліку теплової енергії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377974057862036"/>
          <c:y val="0.2192258958346387"/>
          <c:w val="0.7899489419119925"/>
          <c:h val="0.52772952724642141"/>
        </c:manualLayout>
      </c:layout>
      <c:barChart>
        <c:barDir val="col"/>
        <c:grouping val="clustered"/>
        <c:varyColors val="0"/>
        <c:ser>
          <c:idx val="0"/>
          <c:order val="0"/>
          <c:tx>
            <c:v>оснащені приладами обліку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спожив!$A$8:$A$10</c:f>
              <c:strCache>
                <c:ptCount val="3"/>
                <c:pt idx="0">
                  <c:v>НАСЕЛЕННЯ</c:v>
                </c:pt>
                <c:pt idx="1">
                  <c:v>БЮДЖЕТНІ УСТАНОВИ</c:v>
                </c:pt>
                <c:pt idx="2">
                  <c:v>ІНШІ СПОЖИВАЧІ</c:v>
                </c:pt>
              </c:strCache>
            </c:strRef>
          </c:cat>
          <c:val>
            <c:numRef>
              <c:f>спожив!$E$8:$E$10</c:f>
              <c:numCache>
                <c:formatCode>0.0%</c:formatCode>
                <c:ptCount val="3"/>
                <c:pt idx="0" formatCode="0%">
                  <c:v>1</c:v>
                </c:pt>
                <c:pt idx="1">
                  <c:v>0.88571428571428568</c:v>
                </c:pt>
                <c:pt idx="2">
                  <c:v>0.946524064171123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1A6-B7EE-C66B01578507}"/>
            </c:ext>
          </c:extLst>
        </c:ser>
        <c:ser>
          <c:idx val="1"/>
          <c:order val="1"/>
          <c:tx>
            <c:v>без приладів обліку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1B-41A6-B7EE-C66B015785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039-45B1-9B7C-2775ECFD073B}"/>
              </c:ext>
            </c:extLst>
          </c:dPt>
          <c:dLbls>
            <c:dLbl>
              <c:idx val="1"/>
              <c:layout>
                <c:manualLayout>
                  <c:x val="2.53899165759883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1B-41A6-B7EE-C66B01578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спожив!$A$8:$A$10</c:f>
              <c:strCache>
                <c:ptCount val="3"/>
                <c:pt idx="0">
                  <c:v>НАСЕЛЕННЯ</c:v>
                </c:pt>
                <c:pt idx="1">
                  <c:v>БЮДЖЕТНІ УСТАНОВИ</c:v>
                </c:pt>
                <c:pt idx="2">
                  <c:v>ІНШІ СПОЖИВАЧІ</c:v>
                </c:pt>
              </c:strCache>
            </c:strRef>
          </c:cat>
          <c:val>
            <c:numRef>
              <c:f>спожив!$G$8:$G$10</c:f>
              <c:numCache>
                <c:formatCode>0.0%</c:formatCode>
                <c:ptCount val="3"/>
                <c:pt idx="1">
                  <c:v>0.11428571428571428</c:v>
                </c:pt>
                <c:pt idx="2">
                  <c:v>5.3475935828877004E-2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1A6-B7EE-C66B015785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46096280"/>
        <c:axId val="346093328"/>
      </c:barChart>
      <c:catAx>
        <c:axId val="346096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Категорії споживачів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093328"/>
        <c:crosses val="autoZero"/>
        <c:auto val="1"/>
        <c:lblAlgn val="ctr"/>
        <c:lblOffset val="100"/>
        <c:noMultiLvlLbl val="0"/>
      </c:catAx>
      <c:valAx>
        <c:axId val="34609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Відсоток оснащення вузлами обліку</a:t>
                </a:r>
              </a:p>
            </c:rich>
          </c:tx>
          <c:layout>
            <c:manualLayout>
              <c:xMode val="edge"/>
              <c:yMode val="edge"/>
              <c:x val="2.9017047515415305E-2"/>
              <c:y val="0.16092278719397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096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Оснащення споживачів приладами обліку гарячої води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210572253878913"/>
          <c:y val="0.21882005899705015"/>
          <c:w val="0.74372225472956321"/>
          <c:h val="0.46144934130424708"/>
        </c:manualLayout>
      </c:layout>
      <c:barChart>
        <c:barDir val="col"/>
        <c:grouping val="clustered"/>
        <c:varyColors val="0"/>
        <c:ser>
          <c:idx val="0"/>
          <c:order val="0"/>
          <c:tx>
            <c:v>оснащені приладами обліку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спожив!$A$18:$A$20</c:f>
              <c:strCache>
                <c:ptCount val="3"/>
                <c:pt idx="0">
                  <c:v>НАСЕЛЕННЯ</c:v>
                </c:pt>
                <c:pt idx="1">
                  <c:v>БЮДЖЕТНІ УСТАНОВИ</c:v>
                </c:pt>
                <c:pt idx="2">
                  <c:v>ІНШІ СПОЖИВАЧІ</c:v>
                </c:pt>
              </c:strCache>
            </c:strRef>
          </c:cat>
          <c:val>
            <c:numRef>
              <c:f>спожив!$D$18:$D$20</c:f>
              <c:numCache>
                <c:formatCode>0%</c:formatCode>
                <c:ptCount val="3"/>
                <c:pt idx="0">
                  <c:v>0.79294117647058826</c:v>
                </c:pt>
                <c:pt idx="1">
                  <c:v>0.66666666666666663</c:v>
                </c:pt>
                <c:pt idx="2">
                  <c:v>0.77777777777777779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6C-4363-B21D-D5B83E13AA0A}"/>
            </c:ext>
          </c:extLst>
        </c:ser>
        <c:ser>
          <c:idx val="1"/>
          <c:order val="1"/>
          <c:tx>
            <c:v>без приладів обліку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спожив!$A$18:$A$20</c:f>
              <c:strCache>
                <c:ptCount val="3"/>
                <c:pt idx="0">
                  <c:v>НАСЕЛЕННЯ</c:v>
                </c:pt>
                <c:pt idx="1">
                  <c:v>БЮДЖЕТНІ УСТАНОВИ</c:v>
                </c:pt>
                <c:pt idx="2">
                  <c:v>ІНШІ СПОЖИВАЧІ</c:v>
                </c:pt>
              </c:strCache>
            </c:strRef>
          </c:cat>
          <c:val>
            <c:numRef>
              <c:f>спожив!$F$18:$F$20</c:f>
              <c:numCache>
                <c:formatCode>0%</c:formatCode>
                <c:ptCount val="3"/>
                <c:pt idx="0">
                  <c:v>0.20705882352941177</c:v>
                </c:pt>
                <c:pt idx="1">
                  <c:v>0.33333333333333331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6C-4363-B21D-D5B83E13AA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2"/>
        <c:axId val="169270704"/>
        <c:axId val="169268736"/>
      </c:barChart>
      <c:catAx>
        <c:axId val="169270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Категорії споживачів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268736"/>
        <c:crosses val="autoZero"/>
        <c:auto val="1"/>
        <c:lblAlgn val="ctr"/>
        <c:lblOffset val="100"/>
        <c:noMultiLvlLbl val="0"/>
      </c:catAx>
      <c:valAx>
        <c:axId val="16926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Відсоток оснащення вузлами обліку</a:t>
                </a:r>
              </a:p>
            </c:rich>
          </c:tx>
          <c:layout>
            <c:manualLayout>
              <c:xMode val="edge"/>
              <c:yMode val="edge"/>
              <c:x val="3.3782062077530685E-2"/>
              <c:y val="0.155059128844849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27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C7-42B3-B0A0-A5E836C5F6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C7-42B3-B0A0-A5E836C5F6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9C7-42B3-B0A0-A5E836C5F6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9C7-42B3-B0A0-A5E836C5F6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9C7-42B3-B0A0-A5E836C5F6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9C7-42B3-B0A0-A5E836C5F6D1}"/>
              </c:ext>
            </c:extLst>
          </c:dPt>
          <c:dLbls>
            <c:dLbl>
              <c:idx val="0"/>
              <c:layout>
                <c:manualLayout>
                  <c:x val="7.2198782836363037E-2"/>
                  <c:y val="-8.62310281707572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C7-42B3-B0A0-A5E836C5F6D1}"/>
                </c:ext>
              </c:extLst>
            </c:dLbl>
            <c:dLbl>
              <c:idx val="5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ІНШІ 1,01%</a:t>
                    </a:r>
                  </a:p>
                </c:rich>
              </c:tx>
              <c:numFmt formatCode="0.00%" sourceLinked="0"/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E9C7-42B3-B0A0-A5E836C5F6D1}"/>
                </c:ext>
              </c:extLst>
            </c:dLbl>
            <c:numFmt formatCode="0.00%" sourceLinked="0"/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ПОСЛУГА!$A$4:$A$8</c:f>
              <c:strCache>
                <c:ptCount val="5"/>
                <c:pt idx="0">
                  <c:v>ТЕПЛОВА ЕНЕРГІЯ</c:v>
                </c:pt>
                <c:pt idx="1">
                  <c:v>ІНШІ ВИТРАТИ АБОНЕНТ. СЛУЖБИ</c:v>
                </c:pt>
                <c:pt idx="2">
                  <c:v>ОПЛАТА ПРАЦІ</c:v>
                </c:pt>
                <c:pt idx="3">
                  <c:v>ВІДРАХУВАННЯ                  на СЗ</c:v>
                </c:pt>
                <c:pt idx="4">
                  <c:v>ПОСЛУГИ БАНКУ</c:v>
                </c:pt>
              </c:strCache>
            </c:strRef>
          </c:cat>
          <c:val>
            <c:numRef>
              <c:f>ПОСЛУГА!$C$4:$C$8</c:f>
              <c:numCache>
                <c:formatCode>0.00%</c:formatCode>
                <c:ptCount val="5"/>
                <c:pt idx="0">
                  <c:v>0.98987089665250527</c:v>
                </c:pt>
                <c:pt idx="1">
                  <c:v>7.8958688107289541E-4</c:v>
                </c:pt>
                <c:pt idx="2">
                  <c:v>4.2366639365030738E-3</c:v>
                </c:pt>
                <c:pt idx="3">
                  <c:v>9.3100542693669763E-4</c:v>
                </c:pt>
                <c:pt idx="4">
                  <c:v>4.1718471029821638E-3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9C7-42B3-B0A0-A5E836C5F6D1}"/>
            </c:ext>
          </c:extLst>
        </c:ser>
        <c:ser>
          <c:idx val="1"/>
          <c:order val="1"/>
          <c:tx>
            <c:v>ІНШІ ВИТРАТИ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E9C7-42B3-B0A0-A5E836C5F6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9C7-42B3-B0A0-A5E836C5F6D1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ПОСЛУГА!$A$4:$A$8</c:f>
              <c:strCache>
                <c:ptCount val="5"/>
                <c:pt idx="0">
                  <c:v>ТЕПЛОВА ЕНЕРГІЯ</c:v>
                </c:pt>
                <c:pt idx="1">
                  <c:v>ІНШІ ВИТРАТИ АБОНЕНТ. СЛУЖБИ</c:v>
                </c:pt>
                <c:pt idx="2">
                  <c:v>ОПЛАТА ПРАЦІ</c:v>
                </c:pt>
                <c:pt idx="3">
                  <c:v>ВІДРАХУВАННЯ                  на СЗ</c:v>
                </c:pt>
                <c:pt idx="4">
                  <c:v>ПОСЛУГИ БАНКУ</c:v>
                </c:pt>
              </c:strCache>
            </c:strRef>
          </c:cat>
          <c:val>
            <c:numRef>
              <c:f>ПОСЛУГА!$I$12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11-E9C7-42B3-B0A0-A5E836C5F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95"/>
        <c:splitType val="pos"/>
        <c:splitPos val="4"/>
        <c:secondPieSize val="90"/>
        <c:serLines>
          <c:spPr>
            <a:ln w="9525">
              <a:solidFill>
                <a:srgbClr val="92D050"/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A79BC-75FE-47BF-A1AE-CCAED42DE759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AE158-1D54-4969-86BD-C1B35137E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7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AE158-1D54-4969-86BD-C1B35137EF0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1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D29B-0C49-445F-8032-1DBAEB2AEA3E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5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56B1-A2CF-4458-8F0E-7E71B1822A2A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7E27-67C2-49E0-B961-CB5ABAC44DC6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4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4770-DCAF-44B1-A1BB-22E5B6C85E9D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52E5-F4B2-427C-BF62-4C3711EB4D19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4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F7E-18F6-4494-9D2E-BBDD1C977313}" type="datetime1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4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6CBE-63DF-492C-855A-9AB67C8D8126}" type="datetime1">
              <a:rPr lang="ru-RU" smtClean="0"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36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23E-2A6B-4F90-A43E-8FE162180812}" type="datetime1">
              <a:rPr lang="ru-RU" smtClean="0"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5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1B96-5FBD-42C3-A4DF-CC113BAC3690}" type="datetime1">
              <a:rPr lang="ru-RU" smtClean="0"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2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3E5C-3A26-4453-96FB-4EDDA94B0C24}" type="datetime1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3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1FB9-0BCA-4C82-A178-236FEA3F8F66}" type="datetime1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0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DBF9F-6E95-48B8-AE93-EB5F91EDFC20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04304-9379-4734-971C-0BEF7EC1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8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5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chart" Target="../charts/chart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085" y="452323"/>
            <a:ext cx="11104880" cy="6099903"/>
          </a:xfrm>
          <a:gradFill>
            <a:gsLst>
              <a:gs pos="0">
                <a:schemeClr val="accent1">
                  <a:tint val="66000"/>
                  <a:satMod val="160000"/>
                  <a:alpha val="78000"/>
                  <a:lumMod val="37000"/>
                  <a:lumOff val="63000"/>
                </a:schemeClr>
              </a:gs>
              <a:gs pos="2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ТАРИФИ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ТЕПЛОВУ ЕНЕРГІЮ                          ТА ПОСЛУГИ З ЦЕНТРАЛІЗОВАНОГО ОПАЛЕННЯ ТА ПОСТАЧАННЯ                          ГАРЯЧОЇ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 тарифів проводились відповідно до Постанови КМУ від 01.06.2011 р. № 869 «Про забезпечення єдиного підходу до формування тарифів 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житлово-комунальні послуги» (із змінами)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1</a:t>
            </a:fld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4760278"/>
            <a:ext cx="9144000" cy="69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3439" y="3923166"/>
            <a:ext cx="9891234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ОКВПТГ «МИРГОРОДТЕПЛОЕНЕРГО»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5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тарифу на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ОКВПТГ «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Миргородтеплоенерго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188471"/>
              </p:ext>
            </p:extLst>
          </p:nvPr>
        </p:nvGraphicFramePr>
        <p:xfrm>
          <a:off x="776605" y="1291636"/>
          <a:ext cx="4942431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Лист" r:id="rId3" imgW="4297707" imgH="5333904" progId="Excel.Sheet.12">
                  <p:embed/>
                </p:oleObj>
              </mc:Choice>
              <mc:Fallback>
                <p:oleObj name="Лист" r:id="rId3" imgW="4297707" imgH="53339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6605" y="1291636"/>
                        <a:ext cx="4942431" cy="5334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036" y="1291636"/>
            <a:ext cx="525376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НА ПОСЛУГУ З ЦЕНТРАЛІЗОВАНОГО ОПАЛЕННЯ  ОКВПТГ «МИРГОРОДТЕПЛОЕНЕРГО»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188156"/>
              </p:ext>
            </p:extLst>
          </p:nvPr>
        </p:nvGraphicFramePr>
        <p:xfrm>
          <a:off x="775834" y="1657622"/>
          <a:ext cx="4527018" cy="4429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Лист" r:id="rId3" imgW="3063308" imgH="2720304" progId="Excel.Sheet.12">
                  <p:embed/>
                </p:oleObj>
              </mc:Choice>
              <mc:Fallback>
                <p:oleObj name="Лист" r:id="rId3" imgW="3063308" imgH="27203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834" y="1657622"/>
                        <a:ext cx="4527018" cy="4429669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927232"/>
              </p:ext>
            </p:extLst>
          </p:nvPr>
        </p:nvGraphicFramePr>
        <p:xfrm>
          <a:off x="5302852" y="1657622"/>
          <a:ext cx="5804807" cy="442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865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НА ПОСЛУГУ З ЦЕНТРАЛІЗОВАНОГО ПОСТАЧАННЯ ГАРЯЧОЇ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 ОКВПТГ «МИРГОРОДТЕПЛОЕНЕРГО»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940163"/>
              </p:ext>
            </p:extLst>
          </p:nvPr>
        </p:nvGraphicFramePr>
        <p:xfrm>
          <a:off x="931864" y="1690688"/>
          <a:ext cx="4197486" cy="454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Лист" r:id="rId3" imgW="3063308" imgH="2606040" progId="Excel.Sheet.12">
                  <p:embed/>
                </p:oleObj>
              </mc:Choice>
              <mc:Fallback>
                <p:oleObj name="Лист" r:id="rId3" imgW="3063308" imgH="2606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1864" y="1690688"/>
                        <a:ext cx="4197486" cy="454818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565" y="1690688"/>
            <a:ext cx="6843303" cy="46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461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Тарифи ОКВПТГ «</a:t>
            </a:r>
            <a:r>
              <a:rPr 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Миргородтеплоенерго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120640"/>
              </p:ext>
            </p:extLst>
          </p:nvPr>
        </p:nvGraphicFramePr>
        <p:xfrm>
          <a:off x="1271588" y="1358900"/>
          <a:ext cx="9335762" cy="4997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Лист" r:id="rId4" imgW="9563138" imgH="3970080" progId="Excel.Sheet.12">
                  <p:embed/>
                </p:oleObj>
              </mc:Choice>
              <mc:Fallback>
                <p:oleObj name="Лист" r:id="rId4" imgW="9563138" imgH="3970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1588" y="1358900"/>
                        <a:ext cx="9335762" cy="499744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про тарифи по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аналогічних підприємствах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18" y="1390133"/>
            <a:ext cx="9409501" cy="507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4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76485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 ОКВПТГ "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Миргородтеплоенерго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113" y="949234"/>
            <a:ext cx="11698357" cy="5772241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2</a:t>
            </a:fld>
            <a:endParaRPr lang="ru-RU"/>
          </a:p>
        </p:txBody>
      </p:sp>
      <p:sp>
        <p:nvSpPr>
          <p:cNvPr id="4" name="TextBox 1"/>
          <p:cNvSpPr txBox="1"/>
          <p:nvPr/>
        </p:nvSpPr>
        <p:spPr>
          <a:xfrm>
            <a:off x="777240" y="1025481"/>
            <a:ext cx="5893798" cy="2597285"/>
          </a:xfrm>
          <a:prstGeom prst="rect">
            <a:avLst/>
          </a:prstGeom>
          <a:noFill/>
          <a:ln w="0" cmpd="sng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ПРО ПІДПРИЄМСТВО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котелень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встановленою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потужністю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87,683 Гкал/год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Миргород - 17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котелень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встановленою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потужністю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81,063 Гкал/год </a:t>
            </a:r>
          </a:p>
          <a:p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смт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В.Багачка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- 2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котельні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встановленою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потужністю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6,62 Гкал/год </a:t>
            </a:r>
          </a:p>
          <a:p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котлів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- 76</a:t>
            </a:r>
          </a:p>
          <a:p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Довжена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теплових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мереж - 22,633 км у</a:t>
            </a:r>
            <a:r>
              <a:rPr lang="ru-RU" sz="1500" baseline="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2-х </a:t>
            </a:r>
            <a:r>
              <a:rPr lang="ru-RU" sz="1500" baseline="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т.в</a:t>
            </a:r>
            <a:r>
              <a:rPr lang="ru-RU" sz="1500" baseline="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Фактичне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приєднане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теплове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- 32,13 Гкал/год в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- 24,32 Гкал/год</a:t>
            </a:r>
          </a:p>
          <a:p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бюджетні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- 6,4 Гкал/год</a:t>
            </a:r>
          </a:p>
          <a:p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15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- 1,41 Гкал/год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523871"/>
              </p:ext>
            </p:extLst>
          </p:nvPr>
        </p:nvGraphicFramePr>
        <p:xfrm>
          <a:off x="6962639" y="949234"/>
          <a:ext cx="4773513" cy="531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225879"/>
              </p:ext>
            </p:extLst>
          </p:nvPr>
        </p:nvGraphicFramePr>
        <p:xfrm>
          <a:off x="1303792" y="3606369"/>
          <a:ext cx="5279888" cy="298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49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9730" cy="65860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ПРО СПОЖИВАЧІВ З ЦЕНТРАЛІЗОВАНИМ ОПАЛЕННЯМ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33503"/>
              </p:ext>
            </p:extLst>
          </p:nvPr>
        </p:nvGraphicFramePr>
        <p:xfrm>
          <a:off x="6622773" y="1023730"/>
          <a:ext cx="4916557" cy="240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773932"/>
              </p:ext>
            </p:extLst>
          </p:nvPr>
        </p:nvGraphicFramePr>
        <p:xfrm>
          <a:off x="838200" y="1023730"/>
          <a:ext cx="5784573" cy="240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Лист" r:id="rId4" imgW="5272995" imgH="2148768" progId="Excel.Sheet.12">
                  <p:embed/>
                </p:oleObj>
              </mc:Choice>
              <mc:Fallback>
                <p:oleObj name="Лист" r:id="rId4" imgW="5272995" imgH="21487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023730"/>
                        <a:ext cx="5784573" cy="2405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506897" y="3429000"/>
            <a:ext cx="11430000" cy="658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ПРО СПОЖИВАЧІВ З ЦЕНТРАЛІЗОВАНИМ ПОСТАЧАННЯМ ГАРЯЧОЇ ВОДИ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401574"/>
              </p:ext>
            </p:extLst>
          </p:nvPr>
        </p:nvGraphicFramePr>
        <p:xfrm>
          <a:off x="6644308" y="4087605"/>
          <a:ext cx="5231297" cy="237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12335"/>
              </p:ext>
            </p:extLst>
          </p:nvPr>
        </p:nvGraphicFramePr>
        <p:xfrm>
          <a:off x="838200" y="3995420"/>
          <a:ext cx="5744816" cy="2497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Лист" r:id="rId7" imgW="4663359" imgH="2156544" progId="Excel.Sheet.12">
                  <p:embed/>
                </p:oleObj>
              </mc:Choice>
              <mc:Fallback>
                <p:oleObj name="Лист" r:id="rId7" imgW="4663359" imgH="21565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3995420"/>
                        <a:ext cx="5744816" cy="2497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8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6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встановлення тарифів на комунальні послуги ОКВПТГ «</a:t>
            </a:r>
            <a:r>
              <a:rPr lang="uk-UA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Миргородтеплоенерго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39" y="1097401"/>
            <a:ext cx="9072642" cy="51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1" y="365126"/>
            <a:ext cx="11451771" cy="679904"/>
          </a:xfrm>
        </p:spPr>
        <p:txBody>
          <a:bodyPr>
            <a:normAutofit/>
          </a:bodyPr>
          <a:lstStyle/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 ДЛЯ ПЕРЕГЛЯДУ ТАРИФІВ ОКВПТГ «МИРГОРОДТЕПЛОЕНЕРГО»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242152"/>
            <a:ext cx="10515600" cy="908866"/>
          </a:xfrm>
        </p:spPr>
        <p:txBody>
          <a:bodyPr>
            <a:no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Діючі на підприємстві тарифи є економічно необґрунтованими тому, що вони  не покривають фактичні витрати на виробництво, транспортування, постачання теплової енергії та послуги з централізованого опалення та постачання гарячої води через постійний ріст цін на газ, електроенергію, матеріали та всі інші складові витрат: заробітну плату, відрахування на соціальні заходи,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та інші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витрати, податки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79" y="2121897"/>
            <a:ext cx="10091533" cy="45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5" y="410368"/>
            <a:ext cx="11527971" cy="1325563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 ДЛЯ ПЕРЕГЛЯДУ ТАРИФІВ ОКВПТГ «МИРГОРОДТЕПЛОЕНЕРГО»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8" y="1642109"/>
            <a:ext cx="5334928" cy="46193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326" y="1642108"/>
            <a:ext cx="5956663" cy="46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365126"/>
            <a:ext cx="11303725" cy="984704"/>
          </a:xfrm>
        </p:spPr>
        <p:txBody>
          <a:bodyPr>
            <a:noAutofit/>
          </a:bodyPr>
          <a:lstStyle/>
          <a:p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Фінансово-економічний стан ОКВПТГ «</a:t>
            </a:r>
            <a:r>
              <a:rPr lang="uk-UA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Миргородтеплоенерго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3536"/>
              </p:ext>
            </p:extLst>
          </p:nvPr>
        </p:nvGraphicFramePr>
        <p:xfrm>
          <a:off x="1012092" y="1535942"/>
          <a:ext cx="3665376" cy="248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" name="Лист" r:id="rId3" imgW="3291948" imgH="2232576" progId="Excel.Sheet.12">
                  <p:embed/>
                </p:oleObj>
              </mc:Choice>
              <mc:Fallback>
                <p:oleObj name="Лист" r:id="rId3" imgW="3291948" imgH="22325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2092" y="1535942"/>
                        <a:ext cx="3665376" cy="2484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38699"/>
              </p:ext>
            </p:extLst>
          </p:nvPr>
        </p:nvGraphicFramePr>
        <p:xfrm>
          <a:off x="5449888" y="941388"/>
          <a:ext cx="5130800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" name="Лист" r:id="rId5" imgW="4442498" imgH="3230928" progId="Excel.Sheet.12">
                  <p:embed/>
                </p:oleObj>
              </mc:Choice>
              <mc:Fallback>
                <p:oleObj name="Лист" r:id="rId5" imgW="4442498" imgH="32309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9888" y="941388"/>
                        <a:ext cx="5130800" cy="326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092" y="4642539"/>
            <a:ext cx="10098146" cy="20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513" y="199664"/>
            <a:ext cx="11320669" cy="857387"/>
          </a:xfrm>
        </p:spPr>
        <p:txBody>
          <a:bodyPr>
            <a:normAutofit/>
          </a:bodyPr>
          <a:lstStyle/>
          <a:p>
            <a:r>
              <a:rPr 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РІЧНИХ ПЛАНІВ ВИРОБНИЦТВА, ТРАСПОРТУВАННЯ, ПОСТАЧАННЯ ТЕПЛОВОЇ ЕНЕРГІЇ </a:t>
            </a:r>
            <a:endParaRPr lang="ru-RU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8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00" y="679591"/>
            <a:ext cx="10691997" cy="60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215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планових витрат собівартості виробництва,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траспортування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постачання теплової енергії ОКВПТГ «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Миргородтеплоенерго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4304-9379-4734-971C-0BEF7EC14109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93" y="1097280"/>
            <a:ext cx="10458667" cy="5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318</Words>
  <Application>Microsoft Office PowerPoint</Application>
  <PresentationFormat>Широкоэкранный</PresentationFormat>
  <Paragraphs>57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Лист</vt:lpstr>
      <vt:lpstr>ТАРИФИ НА ТЕПЛОВУ ЕНЕРГІЮ                          ТА ПОСЛУГИ З ЦЕНТРАЛІЗОВАНОГО ОПАЛЕННЯ ТА ПОСТАЧАННЯ                          ГАРЯЧОЇ ВОДИ     Розрахунки тарифів проводились відповідно до Постанови КМУ від 01.06.2011 р. № 869 «Про забезпечення єдиного підходу до формування тарифів  на житлово-комунальні послуги» (із змінами)</vt:lpstr>
      <vt:lpstr>Загальна характеристика  ОКВПТГ "Миргородтеплоенерго"</vt:lpstr>
      <vt:lpstr>ІНФОРМАЦІЯ ПРО СПОЖИВАЧІВ З ЦЕНТРАЛІЗОВАНИМ ОПАЛЕННЯМ</vt:lpstr>
      <vt:lpstr> Передумови для встановлення тарифів на комунальні послуги ОКВПТГ «Миргородтеплоенерго»   </vt:lpstr>
      <vt:lpstr>ПЕРЕДУМОВИ ДЛЯ ПЕРЕГЛЯДУ ТАРИФІВ ОКВПТГ «МИРГОРОДТЕПЛОЕНЕРГО»</vt:lpstr>
      <vt:lpstr>ПЕРЕДУМОВИ ДЛЯ ПЕРЕГЛЯДУ ТАРИФІВ ОКВПТГ «МИРГОРОДТЕПЛОЕНЕРГО»</vt:lpstr>
      <vt:lpstr>Фінансово-економічний стан ОКВПТГ «Миргородтеплоенерго» </vt:lpstr>
      <vt:lpstr>ФОРМУВАННЯ РІЧНИХ ПЛАНІВ ВИРОБНИЦТВА, ТРАСПОРТУВАННЯ, ПОСТАЧАННЯ ТЕПЛОВОЇ ЕНЕРГІЇ </vt:lpstr>
      <vt:lpstr>Формування планових витрат собівартості виробництва, траспортування та постачання теплової енергії ОКВПТГ «Миргородтеплоенерго» </vt:lpstr>
      <vt:lpstr>Структура тарифу на теплову енергію для населення ОКВПТГ «Миргородтеплоенерго»</vt:lpstr>
      <vt:lpstr>ТАРИФ НА ПОСЛУГУ З ЦЕНТРАЛІЗОВАНОГО ОПАЛЕННЯ  ОКВПТГ «МИРГОРОДТЕПЛОЕНЕРГО»</vt:lpstr>
      <vt:lpstr>ТАРИФ НА ПОСЛУГУ З ЦЕНТРАЛІЗОВАНОГО ПОСТАЧАННЯ ГАРЯЧОЇ ВОДИ ОКВПТГ «МИРГОРОДТЕПЛОЕНЕРГО» </vt:lpstr>
      <vt:lpstr>Тарифи ОКВПТГ «Миргородтеплоенерго» </vt:lpstr>
      <vt:lpstr>Інформація про тарифи по аналогічних підприємствах України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ТАРИФИ НА ТЕПЛОВУ ЕНЕРГІЮ                          ТА ПОСЛУГИ З ЦЕНТРАЛІЗОВАНОГО ОПАЛЕННЯ ТА ПОСТАЧАННЯ                          ГАРЯЧОЇ ВОДИ</dc:title>
  <dc:creator>Ekonomist</dc:creator>
  <cp:lastModifiedBy>Ekonomist</cp:lastModifiedBy>
  <cp:revision>67</cp:revision>
  <cp:lastPrinted>2019-06-04T07:39:12Z</cp:lastPrinted>
  <dcterms:created xsi:type="dcterms:W3CDTF">2018-10-04T11:05:42Z</dcterms:created>
  <dcterms:modified xsi:type="dcterms:W3CDTF">2019-06-04T11:58:20Z</dcterms:modified>
</cp:coreProperties>
</file>