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364" r:id="rId3"/>
    <p:sldId id="325" r:id="rId4"/>
    <p:sldId id="365" r:id="rId5"/>
    <p:sldId id="366" r:id="rId6"/>
    <p:sldId id="367" r:id="rId7"/>
    <p:sldId id="368" r:id="rId8"/>
    <p:sldId id="369" r:id="rId9"/>
    <p:sldId id="370" r:id="rId10"/>
    <p:sldId id="371" r:id="rId11"/>
    <p:sldId id="373" r:id="rId12"/>
    <p:sldId id="374" r:id="rId13"/>
    <p:sldId id="372" r:id="rId14"/>
    <p:sldId id="375" r:id="rId15"/>
    <p:sldId id="376" r:id="rId16"/>
    <p:sldId id="377" r:id="rId17"/>
    <p:sldId id="378" r:id="rId18"/>
    <p:sldId id="313" r:id="rId19"/>
    <p:sldId id="299" r:id="rId20"/>
    <p:sldId id="296" r:id="rId21"/>
    <p:sldId id="315" r:id="rId22"/>
    <p:sldId id="350" r:id="rId23"/>
    <p:sldId id="379" r:id="rId24"/>
    <p:sldId id="330" r:id="rId25"/>
    <p:sldId id="336" r:id="rId26"/>
    <p:sldId id="298" r:id="rId27"/>
    <p:sldId id="346" r:id="rId28"/>
    <p:sldId id="312" r:id="rId29"/>
    <p:sldId id="311" r:id="rId30"/>
    <p:sldId id="337" r:id="rId31"/>
    <p:sldId id="266" r:id="rId32"/>
    <p:sldId id="359" r:id="rId33"/>
    <p:sldId id="380" r:id="rId34"/>
  </p:sldIdLst>
  <p:sldSz cx="9144000" cy="6858000" type="screen4x3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97" autoAdjust="0"/>
    <p:restoredTop sz="94056" autoAdjust="0"/>
  </p:normalViewPr>
  <p:slideViewPr>
    <p:cSldViewPr>
      <p:cViewPr>
        <p:scale>
          <a:sx n="66" d="100"/>
          <a:sy n="66" d="100"/>
        </p:scale>
        <p:origin x="-1572" y="-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>
              <a:defRPr sz="1200"/>
            </a:lvl1pPr>
          </a:lstStyle>
          <a:p>
            <a:fld id="{43578877-BEB8-41DC-912D-35DB022047CE}" type="datetimeFigureOut">
              <a:rPr lang="uk-UA" smtClean="0"/>
              <a:t>23.05.2018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611"/>
            <a:ext cx="4301543" cy="339884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798" y="6456611"/>
            <a:ext cx="4301543" cy="339884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>
              <a:defRPr sz="1200"/>
            </a:lvl1pPr>
          </a:lstStyle>
          <a:p>
            <a:fld id="{2BA6A387-EAB3-4641-9DDF-85557CD5E00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9142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>
              <a:defRPr sz="1200"/>
            </a:lvl1pPr>
          </a:lstStyle>
          <a:p>
            <a:fld id="{5FF4140E-E501-49BE-B629-8894E85420F4}" type="datetimeFigureOut">
              <a:rPr lang="uk-UA" smtClean="0"/>
              <a:t>23.05.2018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08" tIns="46054" rIns="92108" bIns="46054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5" y="3228897"/>
            <a:ext cx="7941310" cy="3058953"/>
          </a:xfrm>
          <a:prstGeom prst="rect">
            <a:avLst/>
          </a:prstGeom>
        </p:spPr>
        <p:txBody>
          <a:bodyPr vert="horz" lIns="92108" tIns="46054" rIns="92108" bIns="4605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611"/>
            <a:ext cx="4301543" cy="339884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798" y="6456611"/>
            <a:ext cx="4301543" cy="339884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>
              <a:defRPr sz="1200"/>
            </a:lvl1pPr>
          </a:lstStyle>
          <a:p>
            <a:fld id="{F848658F-82DC-4FE1-8677-31CB9890E1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3343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8658F-82DC-4FE1-8677-31CB9890E192}" type="slidenum">
              <a:rPr lang="uk-UA" smtClean="0"/>
              <a:t>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39836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microsoft.com/office/2007/relationships/hdphoto" Target="../media/hdphoto1.wdp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51.png"/><Relationship Id="rId4" Type="http://schemas.microsoft.com/office/2007/relationships/hdphoto" Target="../media/hdphoto1.wdp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.png"/><Relationship Id="rId7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jpe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microsoft.com/office/2007/relationships/hdphoto" Target="../media/hdphoto1.wdp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.png"/><Relationship Id="rId7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0" Type="http://schemas.openxmlformats.org/officeDocument/2006/relationships/image" Target="../media/image45.png"/><Relationship Id="rId4" Type="http://schemas.microsoft.com/office/2007/relationships/hdphoto" Target="../media/hdphoto1.wdp"/><Relationship Id="rId9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jpeg"/><Relationship Id="rId3" Type="http://schemas.openxmlformats.org/officeDocument/2006/relationships/image" Target="../media/image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1.jpe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microsoft.com/office/2007/relationships/hdphoto" Target="../media/hdphoto1.wdp"/><Relationship Id="rId9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3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jpeg"/><Relationship Id="rId4" Type="http://schemas.microsoft.com/office/2007/relationships/hdphoto" Target="../media/hdphoto1.wdp"/><Relationship Id="rId9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90.png"/><Relationship Id="rId3" Type="http://schemas.openxmlformats.org/officeDocument/2006/relationships/image" Target="../media/image3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microsoft.com/office/2007/relationships/hdphoto" Target="../media/hdphoto1.wdp"/><Relationship Id="rId9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3.jpeg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3.png"/><Relationship Id="rId7" Type="http://schemas.openxmlformats.org/officeDocument/2006/relationships/image" Target="../media/image10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3.png"/><Relationship Id="rId7" Type="http://schemas.openxmlformats.org/officeDocument/2006/relationships/image" Target="../media/image10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microsoft.com/office/2007/relationships/hdphoto" Target="../media/hdphoto1.wdp"/><Relationship Id="rId9" Type="http://schemas.openxmlformats.org/officeDocument/2006/relationships/image" Target="../media/image10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10.png"/><Relationship Id="rId7" Type="http://schemas.openxmlformats.org/officeDocument/2006/relationships/image" Target="../media/image10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11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2.png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10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3.png"/><Relationship Id="rId7" Type="http://schemas.openxmlformats.org/officeDocument/2006/relationships/image" Target="../media/image1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10" Type="http://schemas.openxmlformats.org/officeDocument/2006/relationships/image" Target="../media/image121.png"/><Relationship Id="rId4" Type="http://schemas.microsoft.com/office/2007/relationships/hdphoto" Target="../media/hdphoto1.wdp"/><Relationship Id="rId9" Type="http://schemas.openxmlformats.org/officeDocument/2006/relationships/image" Target="../media/image1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jpe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jpeg"/><Relationship Id="rId5" Type="http://schemas.openxmlformats.org/officeDocument/2006/relationships/image" Target="../media/image134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microsoft.com/office/2007/relationships/hdphoto" Target="../media/hdphoto1.wdp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microsoft.com/office/2007/relationships/hdphoto" Target="../media/hdphoto1.wdp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8744"/>
            <a:ext cx="9144000" cy="5599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26" y="0"/>
            <a:ext cx="9168852" cy="1258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70" y="-57771"/>
            <a:ext cx="648072" cy="701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231528" y="1628800"/>
            <a:ext cx="7175555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altLang="uk-UA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МИРГОРОД –</a:t>
            </a:r>
          </a:p>
          <a:p>
            <a:pPr algn="ctr">
              <a:spcBef>
                <a:spcPct val="0"/>
              </a:spcBef>
              <a:defRPr/>
            </a:pPr>
            <a:r>
              <a:rPr lang="uk-UA" altLang="uk-UA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місто</a:t>
            </a:r>
            <a:r>
              <a:rPr lang="en-US" altLang="uk-UA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-</a:t>
            </a:r>
            <a:r>
              <a:rPr lang="uk-UA" altLang="uk-UA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курорт</a:t>
            </a:r>
          </a:p>
          <a:p>
            <a:pPr algn="r">
              <a:spcBef>
                <a:spcPct val="0"/>
              </a:spcBef>
              <a:defRPr/>
            </a:pPr>
            <a:endParaRPr lang="uk-UA" altLang="uk-UA" sz="4400" b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algn="ctr">
              <a:buFont typeface="Arial" charset="0"/>
              <a:buNone/>
              <a:defRPr/>
            </a:pPr>
            <a:r>
              <a:rPr lang="ru-RU" altLang="uk-UA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край, </a:t>
            </a:r>
            <a:r>
              <a:rPr lang="ru-RU" altLang="uk-UA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оспіваний</a:t>
            </a:r>
            <a:r>
              <a:rPr lang="ru-RU" altLang="uk-UA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Гоголем,</a:t>
            </a:r>
          </a:p>
          <a:p>
            <a:pPr algn="ctr">
              <a:buFont typeface="Arial" charset="0"/>
              <a:buNone/>
              <a:defRPr/>
            </a:pPr>
            <a:r>
              <a:rPr lang="ru-RU" altLang="uk-UA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земля </a:t>
            </a:r>
            <a:r>
              <a:rPr lang="ru-RU" altLang="uk-UA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козац</a:t>
            </a:r>
            <a:r>
              <a:rPr lang="uk-UA" altLang="uk-UA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ь</a:t>
            </a:r>
            <a:r>
              <a:rPr lang="ru-RU" altLang="uk-UA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кої</a:t>
            </a:r>
            <a:r>
              <a:rPr lang="ru-RU" altLang="uk-UA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слав</a:t>
            </a:r>
            <a:r>
              <a:rPr lang="uk-UA" altLang="uk-UA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и та </a:t>
            </a:r>
          </a:p>
          <a:p>
            <a:pPr algn="ctr">
              <a:buFont typeface="Arial" charset="0"/>
              <a:buNone/>
              <a:defRPr/>
            </a:pPr>
            <a:r>
              <a:rPr lang="uk-UA" altLang="uk-UA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цілющих джерел</a:t>
            </a:r>
            <a:endParaRPr lang="uk-UA" sz="44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25668" y="6340482"/>
            <a:ext cx="18096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200" b="1" dirty="0" smtClean="0">
                <a:solidFill>
                  <a:schemeClr val="accent2">
                    <a:lumMod val="50000"/>
                  </a:schemeClr>
                </a:solidFill>
              </a:rPr>
              <a:t>Травень 2018</a:t>
            </a:r>
            <a:endParaRPr lang="uk-UA" sz="2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28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" y="-57771"/>
            <a:ext cx="9168852" cy="1258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70" y="-57771"/>
            <a:ext cx="648072" cy="701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2699792" y="60325"/>
            <a:ext cx="33843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  <a:latin typeface="+mj-lt"/>
              </a:rPr>
              <a:t> </a:t>
            </a:r>
            <a:endParaRPr lang="uk-UA" sz="32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5" name="TextBox 2"/>
          <p:cNvSpPr txBox="1">
            <a:spLocks noChangeArrowheads="1"/>
          </p:cNvSpPr>
          <p:nvPr/>
        </p:nvSpPr>
        <p:spPr bwMode="auto">
          <a:xfrm>
            <a:off x="587895" y="1371258"/>
            <a:ext cx="79930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sz="2800" b="1" dirty="0" smtClean="0">
                <a:solidFill>
                  <a:srgbClr val="C00000"/>
                </a:solidFill>
                <a:latin typeface="Cambria" pitchFamily="18" charset="0"/>
              </a:rPr>
              <a:t>Миргород і Гоголь</a:t>
            </a:r>
            <a:endParaRPr lang="uk-UA" sz="28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464" y="3658951"/>
            <a:ext cx="1910189" cy="285476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8383"/>
            <a:ext cx="1926282" cy="129120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038" y="3659762"/>
            <a:ext cx="2095884" cy="140385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038" y="5193518"/>
            <a:ext cx="2095884" cy="140385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89608"/>
            <a:ext cx="2664296" cy="160509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825" y="1632868"/>
            <a:ext cx="1908950" cy="13667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87148"/>
            <a:ext cx="1901523" cy="29265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205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" y="-57771"/>
            <a:ext cx="9168852" cy="1258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70" y="-57771"/>
            <a:ext cx="648072" cy="701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2699792" y="60325"/>
            <a:ext cx="33843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  <a:latin typeface="+mj-lt"/>
              </a:rPr>
              <a:t> </a:t>
            </a:r>
            <a:endParaRPr lang="uk-UA" sz="32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5" name="TextBox 2"/>
          <p:cNvSpPr txBox="1">
            <a:spLocks noChangeArrowheads="1"/>
          </p:cNvSpPr>
          <p:nvPr/>
        </p:nvSpPr>
        <p:spPr bwMode="auto">
          <a:xfrm>
            <a:off x="587895" y="1371258"/>
            <a:ext cx="79930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sz="2800" b="1" dirty="0" smtClean="0">
                <a:solidFill>
                  <a:srgbClr val="C00000"/>
                </a:solidFill>
                <a:latin typeface="Cambria" pitchFamily="18" charset="0"/>
              </a:rPr>
              <a:t>Люди, що прославили Миргород</a:t>
            </a:r>
            <a:endParaRPr lang="uk-UA" sz="28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80" y="1884669"/>
            <a:ext cx="1645090" cy="207499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700" y="1829764"/>
            <a:ext cx="1801412" cy="214218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9" y="1829765"/>
            <a:ext cx="1815676" cy="212990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97" y="4365104"/>
            <a:ext cx="1656184" cy="215330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975" y="4347322"/>
            <a:ext cx="1716802" cy="217109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765" y="4277607"/>
            <a:ext cx="1804667" cy="216587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ик 5"/>
          <p:cNvSpPr>
            <a:spLocks noChangeArrowheads="1"/>
          </p:cNvSpPr>
          <p:nvPr/>
        </p:nvSpPr>
        <p:spPr bwMode="auto">
          <a:xfrm>
            <a:off x="648010" y="3959666"/>
            <a:ext cx="1511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uk-UA" b="1" dirty="0">
                <a:latin typeface="Cambria" pitchFamily="18" charset="0"/>
              </a:rPr>
              <a:t>М. Гоголь</a:t>
            </a:r>
            <a:endParaRPr lang="uk-UA" dirty="0">
              <a:latin typeface="Cambria" pitchFamily="18" charset="0"/>
            </a:endParaRPr>
          </a:p>
        </p:txBody>
      </p:sp>
      <p:sp>
        <p:nvSpPr>
          <p:cNvPr id="28" name="Прямоугольник 7"/>
          <p:cNvSpPr>
            <a:spLocks noChangeArrowheads="1"/>
          </p:cNvSpPr>
          <p:nvPr/>
        </p:nvSpPr>
        <p:spPr bwMode="auto">
          <a:xfrm>
            <a:off x="3747553" y="3907720"/>
            <a:ext cx="2232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uk-UA" b="1" dirty="0">
                <a:latin typeface="Cambria" pitchFamily="18" charset="0"/>
              </a:rPr>
              <a:t>Д. Гурамішвілі</a:t>
            </a:r>
            <a:endParaRPr lang="uk-UA" dirty="0">
              <a:latin typeface="Cambria" pitchFamily="18" charset="0"/>
            </a:endParaRPr>
          </a:p>
        </p:txBody>
      </p:sp>
      <p:sp>
        <p:nvSpPr>
          <p:cNvPr id="29" name="Прямоугольник 9"/>
          <p:cNvSpPr>
            <a:spLocks noChangeArrowheads="1"/>
          </p:cNvSpPr>
          <p:nvPr/>
        </p:nvSpPr>
        <p:spPr bwMode="auto">
          <a:xfrm>
            <a:off x="6811763" y="3885360"/>
            <a:ext cx="18081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uk-UA" b="1" dirty="0">
                <a:latin typeface="Cambria" pitchFamily="18" charset="0"/>
              </a:rPr>
              <a:t>Д. Апостол</a:t>
            </a:r>
            <a:endParaRPr lang="uk-UA" sz="2400" dirty="0">
              <a:latin typeface="Cambria" pitchFamily="18" charset="0"/>
            </a:endParaRPr>
          </a:p>
        </p:txBody>
      </p:sp>
      <p:sp>
        <p:nvSpPr>
          <p:cNvPr id="30" name="Прямоугольник 11"/>
          <p:cNvSpPr>
            <a:spLocks noChangeArrowheads="1"/>
          </p:cNvSpPr>
          <p:nvPr/>
        </p:nvSpPr>
        <p:spPr bwMode="auto">
          <a:xfrm>
            <a:off x="93663" y="6396037"/>
            <a:ext cx="23637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uk-UA" b="1" dirty="0">
                <a:latin typeface="Cambria" pitchFamily="18" charset="0"/>
              </a:rPr>
              <a:t>В. Боровиковський</a:t>
            </a:r>
            <a:endParaRPr lang="uk-UA" sz="2400" dirty="0">
              <a:latin typeface="Cambria" pitchFamily="18" charset="0"/>
            </a:endParaRPr>
          </a:p>
        </p:txBody>
      </p:sp>
      <p:sp>
        <p:nvSpPr>
          <p:cNvPr id="31" name="Прямоугольник 13"/>
          <p:cNvSpPr>
            <a:spLocks noChangeArrowheads="1"/>
          </p:cNvSpPr>
          <p:nvPr/>
        </p:nvSpPr>
        <p:spPr bwMode="auto">
          <a:xfrm>
            <a:off x="3611913" y="6396036"/>
            <a:ext cx="2066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uk-UA" b="1" dirty="0">
                <a:latin typeface="Cambria" pitchFamily="18" charset="0"/>
              </a:rPr>
              <a:t>Брати Рудченки</a:t>
            </a:r>
            <a:endParaRPr lang="uk-UA" sz="2400" dirty="0">
              <a:latin typeface="Cambria" pitchFamily="18" charset="0"/>
            </a:endParaRPr>
          </a:p>
        </p:txBody>
      </p:sp>
      <p:sp>
        <p:nvSpPr>
          <p:cNvPr id="32" name="Прямоугольник 20"/>
          <p:cNvSpPr>
            <a:spLocks noChangeArrowheads="1"/>
          </p:cNvSpPr>
          <p:nvPr/>
        </p:nvSpPr>
        <p:spPr bwMode="auto">
          <a:xfrm>
            <a:off x="6237088" y="6396036"/>
            <a:ext cx="23828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uk-UA" b="1" dirty="0">
                <a:latin typeface="Cambria" pitchFamily="18" charset="0"/>
              </a:rPr>
              <a:t>І. Зубковський</a:t>
            </a:r>
            <a:endParaRPr lang="uk-UA" sz="24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15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" y="-57771"/>
            <a:ext cx="9168852" cy="1258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70" y="-57771"/>
            <a:ext cx="648072" cy="701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2699792" y="60325"/>
            <a:ext cx="33843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  <a:latin typeface="+mj-lt"/>
              </a:rPr>
              <a:t> </a:t>
            </a:r>
            <a:endParaRPr lang="uk-UA" sz="32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5" name="TextBox 2"/>
          <p:cNvSpPr txBox="1">
            <a:spLocks noChangeArrowheads="1"/>
          </p:cNvSpPr>
          <p:nvPr/>
        </p:nvSpPr>
        <p:spPr bwMode="auto">
          <a:xfrm>
            <a:off x="686399" y="1200636"/>
            <a:ext cx="79930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sz="2800" b="1" dirty="0" smtClean="0">
                <a:solidFill>
                  <a:srgbClr val="C00000"/>
                </a:solidFill>
                <a:latin typeface="Cambria" pitchFamily="18" charset="0"/>
              </a:rPr>
              <a:t>Пам'ятки історії та архітектури</a:t>
            </a:r>
            <a:endParaRPr lang="uk-UA" sz="28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461" y="5511387"/>
            <a:ext cx="1521496" cy="114077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157" y="5511387"/>
            <a:ext cx="1611158" cy="115595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01" y="1723857"/>
            <a:ext cx="2291838" cy="119914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795" y="1723856"/>
            <a:ext cx="2488370" cy="119914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15" y="1723854"/>
            <a:ext cx="2467519" cy="119914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639" y="5512766"/>
            <a:ext cx="1649782" cy="11545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79" y="5450360"/>
            <a:ext cx="1778068" cy="115595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1860" y="2923003"/>
            <a:ext cx="89221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>
                <a:latin typeface="Cambria" pitchFamily="18" charset="0"/>
              </a:rPr>
              <a:t>1.  Перший корпус державного керамічного технікуму ім. М.В. Гоголя (колишня художньо-промислова школа, 1896 р</a:t>
            </a:r>
            <a:r>
              <a:rPr lang="uk-UA" sz="1600" b="1" dirty="0" smtClean="0">
                <a:latin typeface="Cambria" pitchFamily="18" charset="0"/>
              </a:rPr>
              <a:t>.)</a:t>
            </a:r>
            <a:endParaRPr lang="uk-UA" sz="1600" b="1" dirty="0">
              <a:latin typeface="Cambria" pitchFamily="18" charset="0"/>
            </a:endParaRPr>
          </a:p>
          <a:p>
            <a:pPr algn="just"/>
            <a:r>
              <a:rPr lang="uk-UA" sz="1600" b="1" dirty="0">
                <a:latin typeface="Cambria" pitchFamily="18" charset="0"/>
              </a:rPr>
              <a:t>2.  Приміщення середньої школи № 1 ім. Панаса Мирного (колишнє приміщення чоловічої земської гімназії, 1910 р</a:t>
            </a:r>
            <a:r>
              <a:rPr lang="uk-UA" sz="1600" b="1" dirty="0" smtClean="0">
                <a:latin typeface="Cambria" pitchFamily="18" charset="0"/>
              </a:rPr>
              <a:t>.)</a:t>
            </a:r>
            <a:endParaRPr lang="uk-UA" sz="1600" b="1" dirty="0">
              <a:latin typeface="Cambria" pitchFamily="18" charset="0"/>
            </a:endParaRPr>
          </a:p>
          <a:p>
            <a:pPr algn="just"/>
            <a:r>
              <a:rPr lang="uk-UA" sz="1600" b="1" dirty="0">
                <a:latin typeface="Cambria" pitchFamily="18" charset="0"/>
              </a:rPr>
              <a:t>3.  Приміщення Центру естетичного виховання (колишній будинок дворянського зібрання, 1909 р., реконструйоване 2002 р</a:t>
            </a:r>
            <a:r>
              <a:rPr lang="uk-UA" sz="1600" b="1" dirty="0" smtClean="0">
                <a:latin typeface="Cambria" pitchFamily="18" charset="0"/>
              </a:rPr>
              <a:t>.)</a:t>
            </a:r>
            <a:endParaRPr lang="uk-UA" sz="1600" b="1" dirty="0">
              <a:latin typeface="Cambria" pitchFamily="18" charset="0"/>
            </a:endParaRPr>
          </a:p>
          <a:p>
            <a:pPr algn="just"/>
            <a:r>
              <a:rPr lang="uk-UA" sz="1600" b="1" dirty="0">
                <a:latin typeface="Cambria" pitchFamily="18" charset="0"/>
              </a:rPr>
              <a:t>4.   Приміщення районної державної адміністрації (колишній будинок міської Думи, (1912 р</a:t>
            </a:r>
            <a:r>
              <a:rPr lang="uk-UA" sz="1600" b="1" dirty="0" smtClean="0">
                <a:latin typeface="Cambria" pitchFamily="18" charset="0"/>
              </a:rPr>
              <a:t>.).</a:t>
            </a:r>
          </a:p>
          <a:p>
            <a:pPr algn="just"/>
            <a:r>
              <a:rPr lang="uk-UA" sz="1600" b="1" dirty="0" smtClean="0">
                <a:latin typeface="Cambria" pitchFamily="18" charset="0"/>
              </a:rPr>
              <a:t>5.   Приміщення залізничного вокзалу (1904 р.)</a:t>
            </a:r>
          </a:p>
          <a:p>
            <a:pPr algn="just"/>
            <a:r>
              <a:rPr lang="uk-UA" sz="1600" b="1" dirty="0" smtClean="0">
                <a:latin typeface="Cambria" pitchFamily="18" charset="0"/>
              </a:rPr>
              <a:t>6</a:t>
            </a:r>
            <a:r>
              <a:rPr lang="uk-UA" sz="1600" b="1" dirty="0">
                <a:latin typeface="Cambria" pitchFamily="18" charset="0"/>
              </a:rPr>
              <a:t>.   Культові </a:t>
            </a:r>
            <a:r>
              <a:rPr lang="uk-UA" sz="1600" b="1" dirty="0" smtClean="0">
                <a:latin typeface="Cambria" pitchFamily="18" charset="0"/>
              </a:rPr>
              <a:t>споруди: а</a:t>
            </a:r>
            <a:r>
              <a:rPr lang="uk-UA" sz="1600" b="1" dirty="0">
                <a:latin typeface="Cambria" pitchFamily="18" charset="0"/>
              </a:rPr>
              <a:t>) Свято-Успенська церква, </a:t>
            </a:r>
            <a:r>
              <a:rPr lang="uk-UA" sz="1600" b="1" dirty="0" smtClean="0">
                <a:latin typeface="Cambria" pitchFamily="18" charset="0"/>
              </a:rPr>
              <a:t>б</a:t>
            </a:r>
            <a:r>
              <a:rPr lang="uk-UA" sz="1600" b="1" dirty="0">
                <a:latin typeface="Cambria" pitchFamily="18" charset="0"/>
              </a:rPr>
              <a:t>) </a:t>
            </a:r>
            <a:r>
              <a:rPr lang="uk-UA" sz="1600" b="1" dirty="0" err="1">
                <a:latin typeface="Cambria" pitchFamily="18" charset="0"/>
              </a:rPr>
              <a:t>Іоано</a:t>
            </a:r>
            <a:r>
              <a:rPr lang="uk-UA" sz="1600" b="1" dirty="0">
                <a:latin typeface="Cambria" pitchFamily="18" charset="0"/>
              </a:rPr>
              <a:t>-Богословська </a:t>
            </a:r>
            <a:r>
              <a:rPr lang="uk-UA" sz="1600" b="1" dirty="0" smtClean="0">
                <a:latin typeface="Cambria" pitchFamily="18" charset="0"/>
              </a:rPr>
              <a:t>церква</a:t>
            </a:r>
            <a:r>
              <a:rPr lang="uk-UA" sz="1600" dirty="0" smtClean="0">
                <a:latin typeface="Cambria" pitchFamily="18" charset="0"/>
              </a:rPr>
              <a:t>.</a:t>
            </a:r>
            <a:endParaRPr lang="uk-UA" sz="16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0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" y="-57771"/>
            <a:ext cx="9168852" cy="1258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70" y="-57771"/>
            <a:ext cx="648072" cy="701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2699792" y="60325"/>
            <a:ext cx="33843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  <a:latin typeface="+mj-lt"/>
              </a:rPr>
              <a:t> </a:t>
            </a:r>
            <a:endParaRPr lang="uk-UA" sz="32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5" name="TextBox 2"/>
          <p:cNvSpPr txBox="1">
            <a:spLocks noChangeArrowheads="1"/>
          </p:cNvSpPr>
          <p:nvPr/>
        </p:nvSpPr>
        <p:spPr bwMode="auto">
          <a:xfrm>
            <a:off x="587895" y="1371258"/>
            <a:ext cx="79930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sz="2800" b="1" dirty="0" smtClean="0">
                <a:solidFill>
                  <a:srgbClr val="C00000"/>
                </a:solidFill>
                <a:latin typeface="Cambria" pitchFamily="18" charset="0"/>
              </a:rPr>
              <a:t>Сучасні скульптури та композиції</a:t>
            </a:r>
            <a:endParaRPr lang="uk-UA" sz="28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894478"/>
            <a:ext cx="2303611" cy="1551372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53932" y="1894479"/>
            <a:ext cx="2316311" cy="1551371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5536" y="3445850"/>
            <a:ext cx="2471937" cy="1608943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2418" y="5054793"/>
            <a:ext cx="2782386" cy="1542559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93161" y="3445850"/>
            <a:ext cx="2687796" cy="1608943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143342" y="5075430"/>
            <a:ext cx="2576159" cy="152192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345" y="1894477"/>
            <a:ext cx="2609850" cy="316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737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" y="-57771"/>
            <a:ext cx="9168852" cy="1258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70" y="-57771"/>
            <a:ext cx="648072" cy="701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2699792" y="60325"/>
            <a:ext cx="33843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  <a:latin typeface="+mj-lt"/>
              </a:rPr>
              <a:t> </a:t>
            </a:r>
            <a:endParaRPr lang="uk-UA" sz="32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5" name="TextBox 2"/>
          <p:cNvSpPr txBox="1">
            <a:spLocks noChangeArrowheads="1"/>
          </p:cNvSpPr>
          <p:nvPr/>
        </p:nvSpPr>
        <p:spPr bwMode="auto">
          <a:xfrm>
            <a:off x="587895" y="1371258"/>
            <a:ext cx="79930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sz="2800" b="1" dirty="0" smtClean="0">
                <a:solidFill>
                  <a:srgbClr val="C00000"/>
                </a:solidFill>
                <a:latin typeface="Cambria" pitchFamily="18" charset="0"/>
              </a:rPr>
              <a:t>Куточки живої природи та відпочинку</a:t>
            </a:r>
            <a:endParaRPr lang="uk-UA" sz="28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60585" y="3443535"/>
            <a:ext cx="2032422" cy="14709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lumMod val="75000"/>
                <a:lumOff val="2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20272" y="1894478"/>
            <a:ext cx="2000025" cy="138068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lumMod val="75000"/>
                <a:lumOff val="2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24581" y="5169566"/>
            <a:ext cx="2104430" cy="135989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lumMod val="75000"/>
                <a:lumOff val="2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51443" y="5169566"/>
            <a:ext cx="2139046" cy="131543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lumMod val="75000"/>
                <a:lumOff val="2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71600" y="5191137"/>
            <a:ext cx="2062046" cy="135989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lumMod val="75000"/>
                <a:lumOff val="2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68214" y="1926504"/>
            <a:ext cx="2032423" cy="138068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lumMod val="75000"/>
                <a:lumOff val="2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23528" y="1894478"/>
            <a:ext cx="2079598" cy="141270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lumMod val="75000"/>
                <a:lumOff val="2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7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44208" y="3443535"/>
            <a:ext cx="2288056" cy="166621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lumMod val="75000"/>
                <a:lumOff val="2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20" y="3443535"/>
            <a:ext cx="2344906" cy="1663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598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" y="-57771"/>
            <a:ext cx="9168852" cy="1258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70" y="-57771"/>
            <a:ext cx="648072" cy="701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2699792" y="60325"/>
            <a:ext cx="33843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  <a:latin typeface="+mj-lt"/>
              </a:rPr>
              <a:t> </a:t>
            </a:r>
            <a:endParaRPr lang="uk-UA" sz="32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5" name="TextBox 2"/>
          <p:cNvSpPr txBox="1">
            <a:spLocks noChangeArrowheads="1"/>
          </p:cNvSpPr>
          <p:nvPr/>
        </p:nvSpPr>
        <p:spPr bwMode="auto">
          <a:xfrm>
            <a:off x="587895" y="1371258"/>
            <a:ext cx="79930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sz="2800" b="1" dirty="0" smtClean="0">
                <a:solidFill>
                  <a:srgbClr val="C00000"/>
                </a:solidFill>
                <a:latin typeface="Cambria" pitchFamily="18" charset="0"/>
              </a:rPr>
              <a:t>Відпочинок за смаком!</a:t>
            </a:r>
            <a:endParaRPr lang="uk-UA" sz="28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094316"/>
            <a:ext cx="2495113" cy="143459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678" y="5174221"/>
            <a:ext cx="2820674" cy="163644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95" y="3212976"/>
            <a:ext cx="2306952" cy="144336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12" y="5144742"/>
            <a:ext cx="2907915" cy="163644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756" y="3212977"/>
            <a:ext cx="2481395" cy="187220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756" y="1960367"/>
            <a:ext cx="2193364" cy="113394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43" y="1484785"/>
            <a:ext cx="2354725" cy="156079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930" y="1484785"/>
            <a:ext cx="1981565" cy="1527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111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" y="-57771"/>
            <a:ext cx="9168852" cy="1258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70" y="-57771"/>
            <a:ext cx="648072" cy="701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2699792" y="60325"/>
            <a:ext cx="33843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  <a:latin typeface="+mj-lt"/>
              </a:rPr>
              <a:t> </a:t>
            </a:r>
            <a:endParaRPr lang="uk-UA" sz="32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5" name="TextBox 2"/>
          <p:cNvSpPr txBox="1">
            <a:spLocks noChangeArrowheads="1"/>
          </p:cNvSpPr>
          <p:nvPr/>
        </p:nvSpPr>
        <p:spPr bwMode="auto">
          <a:xfrm>
            <a:off x="587895" y="1371258"/>
            <a:ext cx="79930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sz="2800" b="1" dirty="0" smtClean="0">
                <a:solidFill>
                  <a:srgbClr val="C00000"/>
                </a:solidFill>
                <a:latin typeface="Cambria" pitchFamily="18" charset="0"/>
              </a:rPr>
              <a:t>Миргород фестивальний</a:t>
            </a:r>
            <a:endParaRPr lang="uk-UA" sz="28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4" name="Прямоугольник 1"/>
          <p:cNvSpPr>
            <a:spLocks noChangeArrowheads="1"/>
          </p:cNvSpPr>
          <p:nvPr/>
        </p:nvSpPr>
        <p:spPr bwMode="auto">
          <a:xfrm>
            <a:off x="214603" y="1862370"/>
            <a:ext cx="7583488" cy="263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algn="just">
              <a:buFont typeface="Arial" charset="0"/>
              <a:buChar char="•"/>
            </a:pPr>
            <a:r>
              <a:rPr lang="uk-UA" sz="1500" b="1" dirty="0">
                <a:latin typeface="Cambria" pitchFamily="18" charset="0"/>
              </a:rPr>
              <a:t>«Осіннє рандеву» - фестиваль українського романсу;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uk-UA" sz="1500" b="1" dirty="0">
                <a:latin typeface="Cambria" pitchFamily="18" charset="0"/>
              </a:rPr>
              <a:t>«Свято миргородської свині» - гастрономічний фестиваль;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uk-UA" sz="1500" b="1" dirty="0">
                <a:latin typeface="Cambria" pitchFamily="18" charset="0"/>
              </a:rPr>
              <a:t>«Миргородський квітограй» - фестиваль дитячої творчості;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uk-UA" sz="1500" b="1" dirty="0">
                <a:latin typeface="Cambria" pitchFamily="18" charset="0"/>
              </a:rPr>
              <a:t>«</a:t>
            </a:r>
            <a:r>
              <a:rPr lang="uk-UA" sz="1500" b="1" dirty="0" err="1">
                <a:latin typeface="Cambria" pitchFamily="18" charset="0"/>
              </a:rPr>
              <a:t>МиргородФест</a:t>
            </a:r>
            <a:r>
              <a:rPr lang="uk-UA" sz="1500" b="1" dirty="0">
                <a:latin typeface="Cambria" pitchFamily="18" charset="0"/>
              </a:rPr>
              <a:t>» - фестиваль народної творчості;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ru-RU" sz="1500" b="1" dirty="0">
                <a:latin typeface="Cambria" pitchFamily="18" charset="0"/>
              </a:rPr>
              <a:t>Дитячий фестиваль </a:t>
            </a:r>
            <a:r>
              <a:rPr lang="uk-UA" sz="1500" b="1" dirty="0">
                <a:latin typeface="Cambria" pitchFamily="18" charset="0"/>
              </a:rPr>
              <a:t>«Соловейко України»;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uk-UA" sz="1500" b="1" dirty="0">
                <a:latin typeface="Cambria" pitchFamily="18" charset="0"/>
              </a:rPr>
              <a:t>«Гогольпарк» – фестиваль дерев'яної скульптури;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uk-UA" sz="1500" b="1" dirty="0">
                <a:latin typeface="Cambria" pitchFamily="18" charset="0"/>
              </a:rPr>
              <a:t>«МИР-ГРАД» – фестиваль гітарного мистецтва;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uk-UA" sz="1500" b="1" dirty="0">
                <a:latin typeface="Cambria" pitchFamily="18" charset="0"/>
              </a:rPr>
              <a:t>Фестиваль ковальського мистецтва;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uk-UA" sz="1500" b="1" dirty="0">
                <a:latin typeface="Cambria" pitchFamily="18" charset="0"/>
              </a:rPr>
              <a:t>Шаховий фестиваль «Миргород </a:t>
            </a:r>
            <a:r>
              <a:rPr lang="en-US" sz="1500" b="1" dirty="0">
                <a:latin typeface="Cambria" pitchFamily="18" charset="0"/>
              </a:rPr>
              <a:t>Open</a:t>
            </a:r>
            <a:r>
              <a:rPr lang="uk-UA" sz="1500" b="1" dirty="0">
                <a:latin typeface="Cambria" pitchFamily="18" charset="0"/>
              </a:rPr>
              <a:t>»;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uk-UA" sz="1500" b="1" dirty="0">
                <a:latin typeface="Cambria" pitchFamily="18" charset="0"/>
              </a:rPr>
              <a:t>Пісенний фестиваль «Миргородські джерела</a:t>
            </a:r>
            <a:r>
              <a:rPr lang="uk-UA" sz="1500" b="1" dirty="0" smtClean="0">
                <a:latin typeface="Cambria" pitchFamily="18" charset="0"/>
              </a:rPr>
              <a:t>»;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uk-UA" sz="1500" b="1" dirty="0" smtClean="0">
                <a:latin typeface="Cambria" pitchFamily="18" charset="0"/>
              </a:rPr>
              <a:t>Фестиваль ковальського мистецтва.</a:t>
            </a:r>
            <a:endParaRPr lang="uk-UA" sz="1500" b="1" dirty="0">
              <a:latin typeface="Cambria" pitchFamily="18" charset="0"/>
            </a:endParaRP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256" y="4223310"/>
            <a:ext cx="2058652" cy="152264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33751"/>
            <a:ext cx="1763712" cy="11414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496" y="4223310"/>
            <a:ext cx="1668464" cy="11287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9" y="5563280"/>
            <a:ext cx="1916112" cy="12731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487" y="5581536"/>
            <a:ext cx="1724707" cy="1236662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519" y="1632868"/>
            <a:ext cx="1688418" cy="112978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018567"/>
            <a:ext cx="1694768" cy="10636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93" y="2762657"/>
            <a:ext cx="1758950" cy="11699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971" y="4461082"/>
            <a:ext cx="2050790" cy="145094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48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\\Invest-tanja\общая папка\відділ Фото Звіт\Логотипи\Угода мерів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" y="1613102"/>
            <a:ext cx="2266578" cy="178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" y="-57771"/>
            <a:ext cx="9168852" cy="1258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70" y="-57771"/>
            <a:ext cx="648072" cy="701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2699792" y="60325"/>
            <a:ext cx="33843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  <a:latin typeface="+mj-lt"/>
              </a:rPr>
              <a:t> </a:t>
            </a:r>
            <a:endParaRPr lang="uk-UA" sz="32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5" name="TextBox 2"/>
          <p:cNvSpPr txBox="1">
            <a:spLocks noChangeArrowheads="1"/>
          </p:cNvSpPr>
          <p:nvPr/>
        </p:nvSpPr>
        <p:spPr bwMode="auto">
          <a:xfrm>
            <a:off x="587895" y="1371258"/>
            <a:ext cx="79930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sz="2800" b="1" dirty="0" smtClean="0">
                <a:solidFill>
                  <a:srgbClr val="C00000"/>
                </a:solidFill>
                <a:latin typeface="Cambria" pitchFamily="18" charset="0"/>
              </a:rPr>
              <a:t>Миргород інноваційний</a:t>
            </a:r>
            <a:endParaRPr lang="uk-UA" sz="28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72217" y="2099757"/>
            <a:ext cx="59942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</a:rPr>
              <a:t>Угода мерів та </a:t>
            </a:r>
          </a:p>
          <a:p>
            <a:pPr algn="ctr"/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</a:rPr>
              <a:t>План дій зі сталого енергетичного розвитку</a:t>
            </a:r>
            <a:endParaRPr lang="uk-UA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8" name="Picture 2" descr="\\Invest-tanja\общая папка\Семінари Заходи\ЄТЕ\Фото\SANY112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306" y="3527722"/>
            <a:ext cx="3826184" cy="289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\\Invest-tanja\общая папка\Семінари Заходи\ЄТЕ\Фото\SANY112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70" y="3486419"/>
            <a:ext cx="3857219" cy="289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93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26" y="0"/>
            <a:ext cx="9168852" cy="1258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70" y="-57771"/>
            <a:ext cx="648072" cy="701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-12426" y="1196752"/>
            <a:ext cx="91564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</a:rPr>
              <a:t>ЄС/ПРООН «Місцевий розвиток,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</a:rPr>
              <a:t>орієнтований </a:t>
            </a:r>
            <a:endParaRPr lang="en-US" sz="32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</a:rPr>
              <a:t>на громаду»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</a:rPr>
              <a:t>Компонент 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Smart City</a:t>
            </a:r>
            <a:endParaRPr lang="uk-UA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496" y="2204864"/>
            <a:ext cx="884030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200" b="1" dirty="0" smtClean="0">
                <a:solidFill>
                  <a:schemeClr val="accent2">
                    <a:lumMod val="50000"/>
                  </a:schemeClr>
                </a:solidFill>
              </a:rPr>
              <a:t>За напрямом </a:t>
            </a:r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</a:rPr>
              <a:t>Smart 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City</a:t>
            </a:r>
            <a:r>
              <a:rPr lang="uk-UA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uk-UA" sz="2200" b="1" dirty="0" smtClean="0">
                <a:solidFill>
                  <a:schemeClr val="accent2">
                    <a:lumMod val="50000"/>
                  </a:schemeClr>
                </a:solidFill>
              </a:rPr>
              <a:t>виконано</a:t>
            </a:r>
            <a:endParaRPr lang="en-US" sz="22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uk-UA" sz="2200" b="1" dirty="0" smtClean="0">
                <a:solidFill>
                  <a:schemeClr val="accent2">
                    <a:lumMod val="50000"/>
                  </a:schemeClr>
                </a:solidFill>
              </a:rPr>
              <a:t>два проекти. </a:t>
            </a:r>
          </a:p>
          <a:p>
            <a:r>
              <a:rPr lang="uk-UA" sz="2200" b="1" dirty="0" smtClean="0">
                <a:solidFill>
                  <a:schemeClr val="accent2">
                    <a:lumMod val="50000"/>
                  </a:schemeClr>
                </a:solidFill>
              </a:rPr>
              <a:t>Загальна вартість – 1,78 </a:t>
            </a:r>
            <a:r>
              <a:rPr lang="uk-UA" sz="2200" b="1" dirty="0">
                <a:solidFill>
                  <a:schemeClr val="accent2">
                    <a:lumMod val="50000"/>
                  </a:schemeClr>
                </a:solidFill>
              </a:rPr>
              <a:t>млн. грн</a:t>
            </a:r>
            <a:r>
              <a:rPr lang="uk-UA" sz="2200" b="1" dirty="0" smtClean="0">
                <a:solidFill>
                  <a:schemeClr val="accent2">
                    <a:lumMod val="50000"/>
                  </a:schemeClr>
                </a:solidFill>
              </a:rPr>
              <a:t>.:</a:t>
            </a:r>
          </a:p>
          <a:p>
            <a:r>
              <a:rPr lang="uk-UA" sz="2200" b="1" dirty="0" smtClean="0">
                <a:solidFill>
                  <a:schemeClr val="accent2">
                    <a:lumMod val="50000"/>
                  </a:schemeClr>
                </a:solidFill>
              </a:rPr>
              <a:t>1,09 млн</a:t>
            </a:r>
            <a:r>
              <a:rPr lang="uk-UA" sz="2200" b="1" dirty="0">
                <a:solidFill>
                  <a:schemeClr val="accent2">
                    <a:lumMod val="50000"/>
                  </a:schemeClr>
                </a:solidFill>
              </a:rPr>
              <a:t>. грн</a:t>
            </a:r>
            <a:r>
              <a:rPr lang="uk-UA" sz="2200" b="1" dirty="0" smtClean="0">
                <a:solidFill>
                  <a:schemeClr val="accent2">
                    <a:lumMod val="50000"/>
                  </a:schemeClr>
                </a:solidFill>
              </a:rPr>
              <a:t>. – гранти від МРГ</a:t>
            </a:r>
          </a:p>
          <a:p>
            <a:r>
              <a:rPr lang="uk-UA" sz="2200" b="1" dirty="0" smtClean="0">
                <a:solidFill>
                  <a:schemeClr val="accent2">
                    <a:lumMod val="50000"/>
                  </a:schemeClr>
                </a:solidFill>
              </a:rPr>
              <a:t>0,69 млн</a:t>
            </a:r>
            <a:r>
              <a:rPr lang="uk-UA" sz="2200" b="1" dirty="0">
                <a:solidFill>
                  <a:schemeClr val="accent2">
                    <a:lumMod val="50000"/>
                  </a:schemeClr>
                </a:solidFill>
              </a:rPr>
              <a:t>. грн</a:t>
            </a:r>
            <a:r>
              <a:rPr lang="uk-UA" sz="2200" b="1" dirty="0" smtClean="0">
                <a:solidFill>
                  <a:schemeClr val="accent2">
                    <a:lumMod val="50000"/>
                  </a:schemeClr>
                </a:solidFill>
              </a:rPr>
              <a:t>. – кошти міста</a:t>
            </a:r>
            <a:endParaRPr lang="uk-UA" sz="2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7" name="Picture 3" descr="G:\DCIM\104SANPH\SANY1950 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5064"/>
            <a:ext cx="6300192" cy="284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DCIM\104SANPH\SANY19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196852"/>
            <a:ext cx="3339964" cy="245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52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26" y="0"/>
            <a:ext cx="9168852" cy="1258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70" y="-57771"/>
            <a:ext cx="648072" cy="701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069718" y="1308969"/>
            <a:ext cx="6851104" cy="98072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SMART 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рада Миргорода</a:t>
            </a:r>
            <a:endParaRPr lang="uk-UA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602" y="1987523"/>
            <a:ext cx="4183187" cy="4177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\\Invest-tanja\общая папка\ЗАЯВКИ подані\2015-2017 ЄС ПРООН ОСББ\SMART CITY\02 Smart Rada Myrhorod\Фото\Фото до\SANY907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90156"/>
            <a:ext cx="4171737" cy="417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102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8852" cy="1258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70" y="-57771"/>
            <a:ext cx="648072" cy="701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2699792" y="60325"/>
            <a:ext cx="33843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  <a:latin typeface="+mj-lt"/>
              </a:rPr>
              <a:t> </a:t>
            </a:r>
            <a:endParaRPr lang="uk-UA" sz="32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4" name="Скругленный прямоугольник 4"/>
          <p:cNvSpPr/>
          <p:nvPr/>
        </p:nvSpPr>
        <p:spPr>
          <a:xfrm>
            <a:off x="959554" y="3771095"/>
            <a:ext cx="5105684" cy="60847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4770" tIns="64770" rIns="64770" bIns="64770" numCol="1" spcCol="1270" anchor="ctr" anchorCtr="0">
            <a:noAutofit/>
          </a:bodyPr>
          <a:lstStyle/>
          <a:p>
            <a:pPr lvl="0" algn="ctr" defTabSz="7556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uk-UA" sz="1700" kern="1200" dirty="0"/>
          </a:p>
        </p:txBody>
      </p:sp>
      <p:sp>
        <p:nvSpPr>
          <p:cNvPr id="17" name="Скругленный прямоугольник 4"/>
          <p:cNvSpPr/>
          <p:nvPr/>
        </p:nvSpPr>
        <p:spPr>
          <a:xfrm>
            <a:off x="6648437" y="3010783"/>
            <a:ext cx="2099436" cy="27754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4770" tIns="64770" rIns="64770" bIns="64770" numCol="1" spcCol="1270" anchor="ctr" anchorCtr="0">
            <a:noAutofit/>
          </a:bodyPr>
          <a:lstStyle/>
          <a:p>
            <a:pPr lvl="0" algn="ctr" defTabSz="7556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uk-UA" sz="1700" kern="1200" dirty="0"/>
          </a:p>
        </p:txBody>
      </p:sp>
      <p:sp>
        <p:nvSpPr>
          <p:cNvPr id="35" name="Прямоугольник 1"/>
          <p:cNvSpPr>
            <a:spLocks noChangeArrowheads="1"/>
          </p:cNvSpPr>
          <p:nvPr/>
        </p:nvSpPr>
        <p:spPr bwMode="auto">
          <a:xfrm>
            <a:off x="1374142" y="1288570"/>
            <a:ext cx="6035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sz="3200" b="1" dirty="0">
                <a:solidFill>
                  <a:srgbClr val="C00000"/>
                </a:solidFill>
                <a:latin typeface="Cambria" pitchFamily="18" charset="0"/>
              </a:rPr>
              <a:t>Курорт державного значення</a:t>
            </a:r>
          </a:p>
        </p:txBody>
      </p:sp>
      <p:sp>
        <p:nvSpPr>
          <p:cNvPr id="36" name="Прямоугольник 2"/>
          <p:cNvSpPr>
            <a:spLocks noChangeArrowheads="1"/>
          </p:cNvSpPr>
          <p:nvPr/>
        </p:nvSpPr>
        <p:spPr bwMode="auto">
          <a:xfrm>
            <a:off x="195621" y="1872770"/>
            <a:ext cx="699083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533400" algn="just"/>
            <a:r>
              <a:rPr lang="uk-UA" sz="2000" b="1" dirty="0">
                <a:latin typeface="Cambria" pitchFamily="18" charset="0"/>
                <a:cs typeface="Times New Roman" pitchFamily="18" charset="0"/>
              </a:rPr>
              <a:t>06 вересня 2011 року Верховна Рада України прийняла Закон України N 3699-VI «Про оголошення природних територій міста Миргорода курортом державного значення».</a:t>
            </a:r>
          </a:p>
        </p:txBody>
      </p:sp>
      <p:pic>
        <p:nvPicPr>
          <p:cNvPr id="37" name="Picture 14" descr="image08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86452" y="1872769"/>
            <a:ext cx="1905522" cy="1898325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17222" y="2996239"/>
            <a:ext cx="2417148" cy="1738974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370" y="3865726"/>
            <a:ext cx="3237028" cy="25876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285" y="4735213"/>
            <a:ext cx="2931874" cy="200689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5536" y="3196209"/>
            <a:ext cx="2472298" cy="2100611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633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128"/>
            <a:ext cx="9168852" cy="1258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70" y="-57771"/>
            <a:ext cx="648072" cy="701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37945" y="1151097"/>
            <a:ext cx="6130299" cy="77768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000" b="1" dirty="0" smtClean="0">
                <a:solidFill>
                  <a:schemeClr val="accent2">
                    <a:lumMod val="50000"/>
                  </a:schemeClr>
                </a:solidFill>
              </a:rPr>
              <a:t>Технічне переоснащення </a:t>
            </a:r>
          </a:p>
          <a:p>
            <a:r>
              <a:rPr lang="uk-UA" sz="3000" b="1" dirty="0" smtClean="0">
                <a:solidFill>
                  <a:schemeClr val="accent2">
                    <a:lumMod val="50000"/>
                  </a:schemeClr>
                </a:solidFill>
              </a:rPr>
              <a:t>вуличного освітлення</a:t>
            </a:r>
            <a:endParaRPr lang="uk-UA" sz="3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388641"/>
            <a:ext cx="3017903" cy="1944216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59" y="2360749"/>
            <a:ext cx="3003920" cy="2055314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97098" y="4319085"/>
            <a:ext cx="4722208" cy="2359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61950" algn="just"/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Замінено 515 </a:t>
            </a:r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старих </a:t>
            </a:r>
            <a:r>
              <a:rPr lang="uk-UA" sz="2000" b="1" dirty="0" err="1" smtClean="0">
                <a:solidFill>
                  <a:schemeClr val="accent2">
                    <a:lumMod val="50000"/>
                  </a:schemeClr>
                </a:solidFill>
              </a:rPr>
              <a:t>світлоточок</a:t>
            </a: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uk-UA" sz="2000" b="1" dirty="0" err="1" smtClean="0">
                <a:solidFill>
                  <a:schemeClr val="accent2">
                    <a:lumMod val="50000"/>
                  </a:schemeClr>
                </a:solidFill>
              </a:rPr>
              <a:t>оснащено</a:t>
            </a: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їх сучасними світильниками покращеної </a:t>
            </a: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оптики. </a:t>
            </a:r>
            <a:endParaRPr lang="uk-UA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25" y="1290474"/>
            <a:ext cx="1272058" cy="638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293759" y="5312009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dirty="0" smtClean="0">
                <a:solidFill>
                  <a:srgbClr val="C00000"/>
                </a:solidFill>
              </a:rPr>
              <a:t>Викиди СО2 скорочено з 386,4 до 164,2 тон/рік</a:t>
            </a:r>
            <a:endParaRPr lang="uk-UA" b="1" dirty="0">
              <a:solidFill>
                <a:srgbClr val="C00000"/>
              </a:solidFill>
            </a:endParaRPr>
          </a:p>
        </p:txBody>
      </p:sp>
      <p:pic>
        <p:nvPicPr>
          <p:cNvPr id="13" name="Picture 4" descr="http://www.investingeorgia.org/upload/picture/gizl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2708920"/>
            <a:ext cx="2268251" cy="94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784428" y="3388406"/>
            <a:ext cx="439248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1450" algn="just"/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Встановлено </a:t>
            </a:r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10-ти сонячних модулів з 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LED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-</a:t>
            </a: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лампами.</a:t>
            </a:r>
          </a:p>
          <a:p>
            <a:pPr indent="171450" algn="just"/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Потужність </a:t>
            </a:r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сонячного модуля 140 Вт, </a:t>
            </a: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світлодіодний </a:t>
            </a:r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ліхтар потужністю 30 Вт зі змінним алгоритмом роботи, </a:t>
            </a: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акумулятором, контролером режиму роботи.</a:t>
            </a:r>
            <a:endParaRPr lang="uk-UA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10045" y="5968504"/>
            <a:ext cx="3449951" cy="646331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Загальна вартість проектів 1,2 </a:t>
            </a:r>
            <a:r>
              <a:rPr lang="uk-UA" b="1" dirty="0" err="1" smtClean="0">
                <a:solidFill>
                  <a:srgbClr val="002060"/>
                </a:solidFill>
              </a:rPr>
              <a:t>млн.грн</a:t>
            </a:r>
            <a:r>
              <a:rPr lang="uk-UA" b="1" dirty="0" smtClean="0">
                <a:solidFill>
                  <a:srgbClr val="002060"/>
                </a:solidFill>
              </a:rPr>
              <a:t>.</a:t>
            </a:r>
            <a:endParaRPr lang="uk-UA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10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26" y="0"/>
            <a:ext cx="9168852" cy="1258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70" y="-57771"/>
            <a:ext cx="648072" cy="701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115354" y="1343670"/>
            <a:ext cx="79931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accent2">
                    <a:lumMod val="50000"/>
                  </a:schemeClr>
                </a:solidFill>
              </a:rPr>
              <a:t>Обласний конкурс проектів розвитку </a:t>
            </a:r>
            <a:endParaRPr lang="uk-UA" sz="32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</a:rPr>
              <a:t>територіальних </a:t>
            </a: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</a:rPr>
              <a:t>громад </a:t>
            </a:r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</a:rPr>
              <a:t>Полтавської </a:t>
            </a: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</a:rPr>
              <a:t>області</a:t>
            </a:r>
            <a:endParaRPr lang="uk-UA" sz="3200" b="1" dirty="0">
              <a:solidFill>
                <a:schemeClr val="accent2">
                  <a:lumMod val="50000"/>
                </a:schemeClr>
              </a:solidFill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3857" y="2852936"/>
            <a:ext cx="420412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200" b="1" dirty="0" smtClean="0">
                <a:solidFill>
                  <a:schemeClr val="accent2">
                    <a:lumMod val="50000"/>
                  </a:schemeClr>
                </a:solidFill>
              </a:rPr>
              <a:t>Проект «Будівництво </a:t>
            </a:r>
            <a:r>
              <a:rPr lang="uk-UA" sz="2200" b="1" dirty="0">
                <a:solidFill>
                  <a:schemeClr val="accent2">
                    <a:lumMod val="50000"/>
                  </a:schemeClr>
                </a:solidFill>
              </a:rPr>
              <a:t>велосипедних доріжок по вулиці Гоголя в місті Миргороді Полтавської </a:t>
            </a:r>
            <a:r>
              <a:rPr lang="uk-UA" sz="2200" b="1" dirty="0" smtClean="0">
                <a:solidFill>
                  <a:schemeClr val="accent2">
                    <a:lumMod val="50000"/>
                  </a:schemeClr>
                </a:solidFill>
              </a:rPr>
              <a:t>області» виграв конкурс. </a:t>
            </a:r>
          </a:p>
          <a:p>
            <a:endParaRPr lang="uk-UA" sz="22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uk-UA" sz="2200" b="1" dirty="0" smtClean="0">
                <a:solidFill>
                  <a:schemeClr val="accent2">
                    <a:lumMod val="50000"/>
                  </a:schemeClr>
                </a:solidFill>
              </a:rPr>
              <a:t>Фінансування:</a:t>
            </a:r>
          </a:p>
          <a:p>
            <a:r>
              <a:rPr lang="uk-UA" sz="2200" b="1" dirty="0" smtClean="0">
                <a:solidFill>
                  <a:schemeClr val="accent2">
                    <a:lumMod val="50000"/>
                  </a:schemeClr>
                </a:solidFill>
              </a:rPr>
              <a:t>0,5 млн. грн. – обласний бюджет</a:t>
            </a:r>
          </a:p>
          <a:p>
            <a:r>
              <a:rPr lang="uk-UA" sz="2200" b="1" dirty="0" smtClean="0">
                <a:solidFill>
                  <a:schemeClr val="accent2">
                    <a:lumMod val="50000"/>
                  </a:schemeClr>
                </a:solidFill>
              </a:rPr>
              <a:t>0,5 млн. грн. – бюджет міста</a:t>
            </a:r>
            <a:endParaRPr lang="uk-UA" sz="2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170" name="Picture 2" descr="\\Invest-tanja\общая папка\відділ Фото Звіт\Логотипи\Герб Полтавщини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5" y="1340768"/>
            <a:ext cx="1029230" cy="139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Invest-tanja\общая папка\Велосипедний рух\Проект велодоріжки\Фото 2017.11.28\23916028_1998755733739121_599489436617899927_n 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012" y="2492896"/>
            <a:ext cx="4257476" cy="425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84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52" y="-57771"/>
            <a:ext cx="9168852" cy="1258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70" y="-57771"/>
            <a:ext cx="648072" cy="701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2699792" y="60325"/>
            <a:ext cx="33843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  <a:latin typeface="+mj-lt"/>
              </a:rPr>
              <a:t> </a:t>
            </a:r>
            <a:endParaRPr lang="uk-UA" sz="32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240323" y="1277964"/>
            <a:ext cx="7211144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</a:rPr>
              <a:t>Он-лайн моніторинг споживання енергоносіїв</a:t>
            </a:r>
            <a:endParaRPr lang="uk-UA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26" y="1710012"/>
            <a:ext cx="8064896" cy="5020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789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52" y="-74338"/>
            <a:ext cx="9168852" cy="1258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70" y="-57771"/>
            <a:ext cx="648072" cy="701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2699792" y="60325"/>
            <a:ext cx="33843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  <a:latin typeface="+mj-lt"/>
              </a:rPr>
              <a:t> </a:t>
            </a:r>
            <a:endParaRPr lang="uk-UA" sz="32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240323" y="1277964"/>
            <a:ext cx="7211144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uk-UA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587895" y="1237956"/>
            <a:ext cx="79930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sz="2800" b="1" dirty="0" smtClean="0">
                <a:solidFill>
                  <a:srgbClr val="C00000"/>
                </a:solidFill>
                <a:latin typeface="Cambria" pitchFamily="18" charset="0"/>
              </a:rPr>
              <a:t>Миргород на шляху до енергоефективності</a:t>
            </a:r>
            <a:endParaRPr lang="uk-UA" sz="28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11" name="Picture 6" descr="C:\Users\Maksim\Desktop\Презинтація 26-27 лютого\Біокотел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012" y="2904823"/>
            <a:ext cx="2181780" cy="327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ВідділМІІЕ\Звіт про роботу відділа\2015\За 2015 рік\5_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" y="4879138"/>
            <a:ext cx="2578984" cy="193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985211" y="1839479"/>
            <a:ext cx="6851104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dirty="0" smtClean="0">
                <a:solidFill>
                  <a:schemeClr val="accent2">
                    <a:lumMod val="50000"/>
                  </a:schemeClr>
                </a:solidFill>
              </a:rPr>
              <a:t>«Місцеві альтернативні джерела  енергії: м. Миргород» </a:t>
            </a:r>
            <a:endParaRPr lang="uk-UA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4" name="Рисунок 4" descr="USAID Logo Cutt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950" y="3140968"/>
            <a:ext cx="2014784" cy="6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D:\ВідділМІІЕ\Звіт про роботу відділа\2015\За 2015 рік\5_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268" y="4435766"/>
            <a:ext cx="3170147" cy="237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Maksim\Desktop\Презинтація 26-27 лютого\Біокотельня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" y="2276872"/>
            <a:ext cx="3261503" cy="217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705746" y="4341004"/>
            <a:ext cx="3650230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300" b="1" spc="50" dirty="0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2,2 млн. дол. США</a:t>
            </a:r>
            <a:endParaRPr lang="ru-RU" sz="3300" b="1" spc="50" dirty="0">
              <a:ln w="11430"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96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1" y="-57771"/>
            <a:ext cx="9168852" cy="1258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790585"/>
            <a:ext cx="2777959" cy="194421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70" y="-57771"/>
            <a:ext cx="648072" cy="701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http://eeib.org.ua/img/dzalogo2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97711"/>
            <a:ext cx="1944216" cy="94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www.investingeorgia.org/upload/picture/gizl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6236" y="1522450"/>
            <a:ext cx="2268251" cy="94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:\ВідділМІІЕ\Звіт про роботу відділа\2015\За 2015 рік\1_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544" y="2442816"/>
            <a:ext cx="3600399" cy="240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854207" y="1230299"/>
            <a:ext cx="7494919" cy="76470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300" b="1" dirty="0" smtClean="0">
                <a:solidFill>
                  <a:schemeClr val="accent2">
                    <a:lumMod val="50000"/>
                  </a:schemeClr>
                </a:solidFill>
              </a:rPr>
              <a:t>Енергоефективна санація </a:t>
            </a:r>
          </a:p>
          <a:p>
            <a:r>
              <a:rPr lang="uk-UA" sz="3300" b="1" dirty="0" smtClean="0">
                <a:solidFill>
                  <a:schemeClr val="accent2">
                    <a:lumMod val="50000"/>
                  </a:schemeClr>
                </a:solidFill>
              </a:rPr>
              <a:t>ДНЗ № 5 </a:t>
            </a:r>
            <a:endParaRPr lang="uk-UA" sz="33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57478" y="2383736"/>
            <a:ext cx="18994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200" b="1" dirty="0" smtClean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1,4 </a:t>
            </a:r>
            <a:r>
              <a:rPr lang="uk-UA" sz="2200" b="1" dirty="0" err="1" smtClean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млн.грн</a:t>
            </a:r>
            <a:r>
              <a:rPr lang="uk-UA" sz="2200" b="1" dirty="0" smtClean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.</a:t>
            </a:r>
            <a:endParaRPr lang="uk-UA" sz="2200" b="1" dirty="0">
              <a:solidFill>
                <a:schemeClr val="accent2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15" name="Picture 7" descr="IMG_839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92"/>
          <a:stretch/>
        </p:blipFill>
        <p:spPr bwMode="auto">
          <a:xfrm>
            <a:off x="251520" y="2420854"/>
            <a:ext cx="3630430" cy="2370408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4843083"/>
            <a:ext cx="5184576" cy="1923604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1700" b="1" dirty="0" smtClean="0">
                <a:solidFill>
                  <a:schemeClr val="accent2">
                    <a:lumMod val="50000"/>
                  </a:schemeClr>
                </a:solidFill>
              </a:rPr>
              <a:t>До реновації дошкільний заклад споживав 88 895 кВт-год/рік. Середня температура в приміщеннях була низькою – 18,2°С. Після – споживання скоротилося до 53 312 кВт-год/рік, а температура підвищилася до 21,5°С. Внаслідок реалізованих заходів обсяг викидів СО₂ скоротився з 24,2 до 17,0 тон/рік</a:t>
            </a:r>
            <a:endParaRPr lang="uk-UA" sz="17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97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48" y="-37054"/>
            <a:ext cx="9168852" cy="1258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3061" y="3515315"/>
            <a:ext cx="1868456" cy="864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70" y="-57771"/>
            <a:ext cx="648072" cy="701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331640" y="1196752"/>
            <a:ext cx="65887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</a:rPr>
              <a:t>Кредит НЕФКО: Гімназія </a:t>
            </a:r>
          </a:p>
          <a:p>
            <a:pPr algn="ctr"/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</a:rPr>
              <a:t>ім</a:t>
            </a: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</a:rPr>
              <a:t>. Т.Г. </a:t>
            </a:r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</a:rPr>
              <a:t>Шевченка та </a:t>
            </a: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</a:rPr>
              <a:t>НВК Гелікон</a:t>
            </a:r>
          </a:p>
        </p:txBody>
      </p:sp>
      <p:pic>
        <p:nvPicPr>
          <p:cNvPr id="11" name="Picture 2" descr="IMG_854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51" y="2204865"/>
            <a:ext cx="3219229" cy="32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IMG_823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204865"/>
            <a:ext cx="3415841" cy="3284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 flipH="1">
            <a:off x="300998" y="5589240"/>
            <a:ext cx="41989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200" b="1" dirty="0" smtClean="0">
                <a:solidFill>
                  <a:schemeClr val="accent2">
                    <a:lumMod val="50000"/>
                  </a:schemeClr>
                </a:solidFill>
              </a:rPr>
              <a:t>Вартість проекту 1,8 млн. грн., під 3% річних в євро</a:t>
            </a:r>
          </a:p>
          <a:p>
            <a:pPr algn="ctr"/>
            <a:r>
              <a:rPr lang="uk-UA" sz="2200" b="1" dirty="0" smtClean="0">
                <a:solidFill>
                  <a:schemeClr val="accent2">
                    <a:lumMod val="50000"/>
                  </a:schemeClr>
                </a:solidFill>
              </a:rPr>
              <a:t> термін – 4 роки </a:t>
            </a:r>
            <a:endParaRPr lang="uk-UA" sz="2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3848" y="2405031"/>
            <a:ext cx="259228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uk-UA" b="1" dirty="0" smtClean="0">
                <a:solidFill>
                  <a:srgbClr val="C00000"/>
                </a:solidFill>
              </a:rPr>
              <a:t>Викиди СО2 скорочено з 506,0 до 400,2 тон/рік</a:t>
            </a:r>
            <a:endParaRPr lang="uk-UA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4819306" y="5411450"/>
            <a:ext cx="41989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200" b="1" dirty="0" smtClean="0">
                <a:solidFill>
                  <a:schemeClr val="accent2">
                    <a:lumMod val="50000"/>
                  </a:schemeClr>
                </a:solidFill>
              </a:rPr>
              <a:t>Кредит повністю погашено в грудні 2017 року.</a:t>
            </a:r>
          </a:p>
          <a:p>
            <a:pPr algn="ctr"/>
            <a:r>
              <a:rPr lang="uk-UA" sz="2200" b="1" dirty="0" smtClean="0">
                <a:solidFill>
                  <a:schemeClr val="accent2">
                    <a:lumMod val="50000"/>
                  </a:schemeClr>
                </a:solidFill>
              </a:rPr>
              <a:t> За 4 роки сплачено </a:t>
            </a:r>
            <a:r>
              <a:rPr lang="uk-UA" sz="2200" b="1" dirty="0" smtClean="0">
                <a:solidFill>
                  <a:schemeClr val="accent2">
                    <a:lumMod val="50000"/>
                  </a:schemeClr>
                </a:solidFill>
              </a:rPr>
              <a:t>відсотків - </a:t>
            </a:r>
            <a:r>
              <a:rPr lang="uk-UA" sz="2200" b="1" dirty="0" smtClean="0">
                <a:solidFill>
                  <a:schemeClr val="accent2">
                    <a:lumMod val="50000"/>
                  </a:schemeClr>
                </a:solidFill>
              </a:rPr>
              <a:t>87 </a:t>
            </a:r>
            <a:r>
              <a:rPr lang="uk-UA" sz="2200" b="1" dirty="0" err="1" smtClean="0">
                <a:solidFill>
                  <a:schemeClr val="accent2">
                    <a:lumMod val="50000"/>
                  </a:schemeClr>
                </a:solidFill>
              </a:rPr>
              <a:t>тис.грн</a:t>
            </a:r>
            <a:r>
              <a:rPr lang="uk-UA" sz="2200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uk-UA" sz="2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51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26" y="0"/>
            <a:ext cx="9168852" cy="1258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70" y="-57771"/>
            <a:ext cx="648072" cy="701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7" descr="C:\Users\Maksim\Desktop\Презинтація 26-27 лютого\E5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4112"/>
            <a:ext cx="1822702" cy="85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Maksim\Desktop\Презинтація 26-27 лютого\Демо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806" y="3399528"/>
            <a:ext cx="3193413" cy="136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Maksim\Desktop\Презинтація 26-27 лютого\Демо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81" y="2972677"/>
            <a:ext cx="2550219" cy="189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323528" y="4801827"/>
            <a:ext cx="5216295" cy="20835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61950" algn="just"/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Встановлення сучасного конденсаційного котла потужністю 3,5 МВт, перекладка всіх мереж з використанням попередньо ізольованих труб, встановлення ІТП в 17 житлових будинках.</a:t>
            </a:r>
          </a:p>
        </p:txBody>
      </p:sp>
      <p:pic>
        <p:nvPicPr>
          <p:cNvPr id="13" name="Рисунок 12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784" y="2060848"/>
            <a:ext cx="2114966" cy="290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167" y="2524436"/>
            <a:ext cx="2949666" cy="6944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C:\Users\Maksim\Desktop\Презинтація 26-27 лютого\nefco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625" y="4542153"/>
            <a:ext cx="1624394" cy="66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0" y="1340768"/>
            <a:ext cx="8993750" cy="57606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000" b="1" dirty="0" smtClean="0">
                <a:solidFill>
                  <a:schemeClr val="accent2">
                    <a:lumMod val="50000"/>
                  </a:schemeClr>
                </a:solidFill>
              </a:rPr>
              <a:t>«</a:t>
            </a:r>
            <a:r>
              <a:rPr lang="uk-UA" sz="3000" b="1" dirty="0">
                <a:solidFill>
                  <a:schemeClr val="accent2">
                    <a:lumMod val="50000"/>
                  </a:schemeClr>
                </a:solidFill>
              </a:rPr>
              <a:t>Модернізація теплового району «</a:t>
            </a:r>
            <a:r>
              <a:rPr lang="uk-UA" sz="3000" b="1" dirty="0" err="1">
                <a:solidFill>
                  <a:schemeClr val="accent2">
                    <a:lumMod val="50000"/>
                  </a:schemeClr>
                </a:solidFill>
              </a:rPr>
              <a:t>Авіамістечко</a:t>
            </a:r>
            <a:r>
              <a:rPr lang="uk-UA" sz="3000" b="1" dirty="0">
                <a:solidFill>
                  <a:schemeClr val="accent2">
                    <a:lumMod val="50000"/>
                  </a:schemeClr>
                </a:solidFill>
              </a:rPr>
              <a:t>» </a:t>
            </a:r>
            <a:endParaRPr lang="uk-UA" sz="3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uk-UA" sz="3000" b="1" dirty="0" smtClean="0">
                <a:solidFill>
                  <a:schemeClr val="accent2">
                    <a:lumMod val="50000"/>
                  </a:schemeClr>
                </a:solidFill>
              </a:rPr>
              <a:t>в </a:t>
            </a:r>
            <a:r>
              <a:rPr lang="uk-UA" sz="3000" b="1" dirty="0">
                <a:solidFill>
                  <a:schemeClr val="accent2">
                    <a:lumMod val="50000"/>
                  </a:schemeClr>
                </a:solidFill>
              </a:rPr>
              <a:t>м. Миргород Полтавської обл.»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84157" y="5373216"/>
            <a:ext cx="3109593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uk-UA" b="1" dirty="0" smtClean="0">
                <a:solidFill>
                  <a:srgbClr val="C00000"/>
                </a:solidFill>
              </a:rPr>
              <a:t>Викиди СО2 буде скорочено на </a:t>
            </a:r>
            <a:r>
              <a:rPr lang="en-US" b="1" dirty="0" smtClean="0">
                <a:solidFill>
                  <a:srgbClr val="C00000"/>
                </a:solidFill>
              </a:rPr>
              <a:t>693</a:t>
            </a:r>
            <a:r>
              <a:rPr lang="uk-UA" b="1" dirty="0" smtClean="0">
                <a:solidFill>
                  <a:srgbClr val="C00000"/>
                </a:solidFill>
              </a:rPr>
              <a:t> тон/рік</a:t>
            </a:r>
            <a:r>
              <a:rPr lang="en-US" b="1" dirty="0" smtClean="0">
                <a:solidFill>
                  <a:srgbClr val="C00000"/>
                </a:solidFill>
              </a:rPr>
              <a:t> (</a:t>
            </a:r>
            <a:r>
              <a:rPr lang="uk-UA" b="1" dirty="0" smtClean="0">
                <a:solidFill>
                  <a:srgbClr val="C00000"/>
                </a:solidFill>
              </a:rPr>
              <a:t>з 2194 до 1</a:t>
            </a:r>
            <a:r>
              <a:rPr lang="en-US" b="1" dirty="0" smtClean="0">
                <a:solidFill>
                  <a:srgbClr val="C00000"/>
                </a:solidFill>
              </a:rPr>
              <a:t>501</a:t>
            </a:r>
            <a:r>
              <a:rPr lang="uk-UA" b="1" dirty="0" smtClean="0">
                <a:solidFill>
                  <a:srgbClr val="C00000"/>
                </a:solidFill>
              </a:rPr>
              <a:t>) або </a:t>
            </a:r>
            <a:r>
              <a:rPr lang="en-US" b="1" dirty="0" smtClean="0">
                <a:solidFill>
                  <a:srgbClr val="C00000"/>
                </a:solidFill>
              </a:rPr>
              <a:t>32,</a:t>
            </a:r>
            <a:r>
              <a:rPr lang="uk-UA" b="1" dirty="0" smtClean="0">
                <a:solidFill>
                  <a:srgbClr val="C00000"/>
                </a:solidFill>
              </a:rPr>
              <a:t>%</a:t>
            </a:r>
            <a:endParaRPr lang="uk-UA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1023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\\Invest-tanja\общая папка\SEAP ПДСЕР Ріш 3 від 22.11.13 Угода мерів\MOGEDICO Проект Угода мерів - СХІД\MOGEDICO\Гоголя 34\22251059_1944811399103081_1388338164_o 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463075"/>
            <a:ext cx="5698704" cy="427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26" y="0"/>
            <a:ext cx="9168852" cy="1258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70" y="-57771"/>
            <a:ext cx="648072" cy="701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711588" y="1268760"/>
            <a:ext cx="79155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</a:rPr>
              <a:t>Програма ЄС </a:t>
            </a:r>
          </a:p>
          <a:p>
            <a:pPr algn="ctr"/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</a:rPr>
              <a:t>«Угода </a:t>
            </a: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</a:rPr>
              <a:t>Мерів – </a:t>
            </a:r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</a:rPr>
              <a:t>Демонстраційні проекти 2»</a:t>
            </a:r>
            <a:endParaRPr lang="uk-UA" sz="31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95936" y="2759437"/>
            <a:ext cx="4950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200" b="1" dirty="0" smtClean="0">
                <a:solidFill>
                  <a:schemeClr val="accent2">
                    <a:lumMod val="50000"/>
                  </a:schemeClr>
                </a:solidFill>
              </a:rPr>
              <a:t>Проект «</a:t>
            </a:r>
            <a:r>
              <a:rPr lang="uk-UA" sz="2200" b="1" dirty="0">
                <a:solidFill>
                  <a:schemeClr val="accent2">
                    <a:lumMod val="50000"/>
                  </a:schemeClr>
                </a:solidFill>
              </a:rPr>
              <a:t>М</a:t>
            </a:r>
            <a:r>
              <a:rPr lang="uk-UA" sz="2200" b="1" dirty="0" smtClean="0">
                <a:solidFill>
                  <a:schemeClr val="accent2">
                    <a:lumMod val="50000"/>
                  </a:schemeClr>
                </a:solidFill>
              </a:rPr>
              <a:t>одернізація виробництва, постачання та споживання теплового району в </a:t>
            </a:r>
            <a:r>
              <a:rPr lang="uk-UA" sz="2200" b="1" dirty="0" err="1" smtClean="0">
                <a:solidFill>
                  <a:schemeClr val="accent2">
                    <a:lumMod val="50000"/>
                  </a:schemeClr>
                </a:solidFill>
              </a:rPr>
              <a:t>м.Миргород</a:t>
            </a:r>
            <a:r>
              <a:rPr lang="uk-UA" sz="2200" b="1" dirty="0" smtClean="0">
                <a:solidFill>
                  <a:schemeClr val="accent2">
                    <a:lumMod val="50000"/>
                  </a:schemeClr>
                </a:solidFill>
              </a:rPr>
              <a:t>» (</a:t>
            </a:r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</a:rPr>
              <a:t>MO</a:t>
            </a:r>
            <a:r>
              <a:rPr lang="uk-UA" sz="22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GE</a:t>
            </a:r>
            <a:r>
              <a:rPr lang="uk-UA" sz="22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DI</a:t>
            </a:r>
            <a:r>
              <a:rPr lang="uk-UA" sz="22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</a:rPr>
              <a:t>CO</a:t>
            </a:r>
            <a:r>
              <a:rPr lang="uk-UA" sz="2200" b="1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lang="uk-UA" sz="22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uk-UA" sz="2200" b="1" dirty="0" smtClean="0">
                <a:solidFill>
                  <a:schemeClr val="accent2">
                    <a:lumMod val="50000"/>
                  </a:schemeClr>
                </a:solidFill>
              </a:rPr>
              <a:t>Модернізація котельні, встановлення котла на біомасі, будівництво тепломереж, модернізація ДНЗ №10</a:t>
            </a:r>
          </a:p>
          <a:p>
            <a:pPr algn="ctr"/>
            <a:r>
              <a:rPr lang="uk-UA" sz="2200" b="1" dirty="0" smtClean="0">
                <a:solidFill>
                  <a:schemeClr val="accent2">
                    <a:lumMod val="50000"/>
                  </a:schemeClr>
                </a:solidFill>
              </a:rPr>
              <a:t>Загальна вартість – 1,02 млн. євро,</a:t>
            </a:r>
          </a:p>
          <a:p>
            <a:pPr algn="ctr"/>
            <a:r>
              <a:rPr lang="uk-UA" sz="2200" b="1" dirty="0" smtClean="0">
                <a:solidFill>
                  <a:schemeClr val="accent2">
                    <a:lumMod val="50000"/>
                  </a:schemeClr>
                </a:solidFill>
              </a:rPr>
              <a:t>Кошти Євросоюзу – 763 тис. євро (75%)</a:t>
            </a:r>
          </a:p>
          <a:p>
            <a:pPr algn="ctr"/>
            <a:r>
              <a:rPr lang="uk-UA" sz="2200" b="1" dirty="0" smtClean="0">
                <a:solidFill>
                  <a:schemeClr val="accent2">
                    <a:lumMod val="50000"/>
                  </a:schemeClr>
                </a:solidFill>
              </a:rPr>
              <a:t>Кошти міста – 257 тис. євро (25%)</a:t>
            </a:r>
          </a:p>
          <a:p>
            <a:pPr algn="ctr"/>
            <a:endParaRPr lang="uk-UA" sz="2200" b="1" dirty="0" smtClean="0">
              <a:solidFill>
                <a:srgbClr val="C00000"/>
              </a:solidFill>
            </a:endParaRPr>
          </a:p>
          <a:p>
            <a:pPr algn="ctr"/>
            <a:r>
              <a:rPr lang="uk-UA" sz="2200" b="1" dirty="0" smtClean="0">
                <a:solidFill>
                  <a:srgbClr val="C00000"/>
                </a:solidFill>
              </a:rPr>
              <a:t>Викиди СО2 буде скорочено </a:t>
            </a:r>
          </a:p>
          <a:p>
            <a:pPr algn="ctr"/>
            <a:r>
              <a:rPr lang="uk-UA" sz="2200" b="1" dirty="0" smtClean="0">
                <a:solidFill>
                  <a:srgbClr val="C00000"/>
                </a:solidFill>
              </a:rPr>
              <a:t>на 20% або 338 тон/рік</a:t>
            </a:r>
            <a:endParaRPr lang="uk-UA" sz="2200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\\Invest-tanja\общая папка\SEAP ПДСЕР Ріш 3 від 22.11.13 Угода мерів\MOGEDICO Проект Угода мерів - СХІД\MOGEDICO\Гоголя 34\22243814_1944811372436417_1595110652_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96" y="2330309"/>
            <a:ext cx="3362300" cy="448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4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26" y="0"/>
            <a:ext cx="9168852" cy="1258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70" y="-57771"/>
            <a:ext cx="648072" cy="701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95536" y="1271662"/>
            <a:ext cx="60544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</a:rPr>
              <a:t>ЄС/ПРООН «Місцевий розвиток, </a:t>
            </a:r>
          </a:p>
          <a:p>
            <a:pPr algn="ctr"/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</a:rPr>
              <a:t>орієнтований на громаду»</a:t>
            </a:r>
            <a:endParaRPr lang="uk-UA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3" y="2276872"/>
            <a:ext cx="88403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У 2015-2017рр. у проекті взяло участь 12 ОСББ</a:t>
            </a:r>
          </a:p>
          <a:p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та два навчальних заклади</a:t>
            </a:r>
          </a:p>
          <a:p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Загальна вартість – 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</a:rPr>
              <a:t>7</a:t>
            </a: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,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</a:rPr>
              <a:t>54</a:t>
            </a: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млн. грн</a:t>
            </a: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.:</a:t>
            </a:r>
          </a:p>
          <a:p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3,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</a:rPr>
              <a:t>965</a:t>
            </a: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млн. грн</a:t>
            </a: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. – гранти від МРГ</a:t>
            </a:r>
          </a:p>
          <a:p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3,0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</a:rPr>
              <a:t>25</a:t>
            </a: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млн. грн</a:t>
            </a: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. – кошти міста</a:t>
            </a:r>
            <a:endParaRPr lang="uk-UA" sz="20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0,5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</a:rPr>
              <a:t>6</a:t>
            </a: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млн. грн</a:t>
            </a: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. – кошти ОСББ</a:t>
            </a:r>
            <a:endParaRPr lang="uk-UA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Picture 4" descr="\\Invest-tanja\общая папка\ЄС ПРООН\Семінари\2016.11.04. Інженер в Миргороді\SANY95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215865"/>
            <a:ext cx="4313239" cy="266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Invest-tanja\общая папка\відділ Фото Звіт\Фото до звіту відділу грудень 2016\Фото 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422" y="2934116"/>
            <a:ext cx="4302090" cy="392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445912"/>
            <a:ext cx="2404150" cy="7287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111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26" y="0"/>
            <a:ext cx="9168852" cy="1258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70" y="-57771"/>
            <a:ext cx="648072" cy="701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69964" y="1196752"/>
            <a:ext cx="8774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accent2">
                    <a:lumMod val="50000"/>
                  </a:schemeClr>
                </a:solidFill>
              </a:rPr>
              <a:t>DESPRO "Підтримка децентралізації в Україні"</a:t>
            </a:r>
            <a:endParaRPr lang="uk-UA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9963" y="1849186"/>
            <a:ext cx="432530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200" b="1" dirty="0" smtClean="0">
                <a:solidFill>
                  <a:schemeClr val="accent2">
                    <a:lumMod val="50000"/>
                  </a:schemeClr>
                </a:solidFill>
              </a:rPr>
              <a:t>Використано:</a:t>
            </a:r>
          </a:p>
          <a:p>
            <a:r>
              <a:rPr lang="uk-UA" sz="2200" b="1" dirty="0" smtClean="0">
                <a:solidFill>
                  <a:schemeClr val="accent2">
                    <a:lumMod val="50000"/>
                  </a:schemeClr>
                </a:solidFill>
              </a:rPr>
              <a:t>1,8 млн. грн. – грант </a:t>
            </a:r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</a:rPr>
              <a:t>DESPRO</a:t>
            </a:r>
            <a:endParaRPr lang="uk-UA" sz="22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uk-UA" sz="2200" b="1" dirty="0" smtClean="0">
                <a:solidFill>
                  <a:schemeClr val="accent2">
                    <a:lumMod val="50000"/>
                  </a:schemeClr>
                </a:solidFill>
              </a:rPr>
              <a:t>2,3 млн. грн. – кошти міста</a:t>
            </a:r>
          </a:p>
          <a:p>
            <a:r>
              <a:rPr lang="uk-UA" sz="2200" b="1" dirty="0" smtClean="0">
                <a:solidFill>
                  <a:schemeClr val="accent2">
                    <a:lumMod val="50000"/>
                  </a:schemeClr>
                </a:solidFill>
              </a:rPr>
              <a:t>0,188 млн. грн. – кошти </a:t>
            </a:r>
            <a:endParaRPr lang="en-US" sz="22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uk-UA" sz="2200" b="1" dirty="0" smtClean="0">
                <a:solidFill>
                  <a:schemeClr val="accent2">
                    <a:lumMod val="50000"/>
                  </a:schemeClr>
                </a:solidFill>
              </a:rPr>
              <a:t>громади міста</a:t>
            </a:r>
            <a:endParaRPr lang="en-US" sz="2200" b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Picture 2" descr="D:\ВідділМІІЕ\Звіт про роботу відділа\2015\За 2015 рік\2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781527"/>
            <a:ext cx="3792420" cy="284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D:\ВідділМІІЕ\Звіт про роботу відділа\2015\За 2015 рік\2_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337720"/>
            <a:ext cx="2640210" cy="3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\\Invest-tanja\общая папка\відділ Фото Звіт\Логотипи\Деспро лого новий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6331752"/>
            <a:ext cx="4860555" cy="50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6024" y="4084037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dirty="0">
                <a:solidFill>
                  <a:schemeClr val="accent2">
                    <a:lumMod val="50000"/>
                  </a:schemeClr>
                </a:solidFill>
              </a:rPr>
              <a:t>За 2015-2017рр. виконано:</a:t>
            </a:r>
          </a:p>
          <a:p>
            <a:r>
              <a:rPr lang="uk-UA" b="1" dirty="0">
                <a:solidFill>
                  <a:schemeClr val="accent2">
                    <a:lumMod val="50000"/>
                  </a:schemeClr>
                </a:solidFill>
              </a:rPr>
              <a:t>- модернізовано та розширено централізоване водопостачання, збудовано 9км вуличних водогонів; </a:t>
            </a:r>
          </a:p>
          <a:p>
            <a:r>
              <a:rPr lang="uk-UA" b="1" dirty="0">
                <a:solidFill>
                  <a:schemeClr val="accent2">
                    <a:lumMod val="50000"/>
                  </a:schemeClr>
                </a:solidFill>
              </a:rPr>
              <a:t>- збудовано мережі водопостачання до будинків 50 соціально незахищених абонентів ОКВПВКГ «</a:t>
            </a:r>
            <a:r>
              <a:rPr lang="uk-UA" b="1" dirty="0" err="1">
                <a:solidFill>
                  <a:schemeClr val="accent2">
                    <a:lumMod val="50000"/>
                  </a:schemeClr>
                </a:solidFill>
              </a:rPr>
              <a:t>Миргородводоканал</a:t>
            </a:r>
            <a:r>
              <a:rPr lang="uk-UA" b="1" dirty="0">
                <a:solidFill>
                  <a:schemeClr val="accent2">
                    <a:lumMod val="50000"/>
                  </a:schemeClr>
                </a:solidFill>
              </a:rPr>
              <a:t>» </a:t>
            </a:r>
          </a:p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проведено </a:t>
            </a:r>
            <a:r>
              <a:rPr lang="uk-UA" b="1" dirty="0">
                <a:solidFill>
                  <a:schemeClr val="accent2">
                    <a:lumMod val="50000"/>
                  </a:schemeClr>
                </a:solidFill>
              </a:rPr>
              <a:t>капремонти 21 колодязя водопровідних мереж.</a:t>
            </a:r>
          </a:p>
        </p:txBody>
      </p:sp>
    </p:spTree>
    <p:extLst>
      <p:ext uri="{BB962C8B-B14F-4D97-AF65-F5344CB8AC3E}">
        <p14:creationId xmlns:p14="http://schemas.microsoft.com/office/powerpoint/2010/main" val="374866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8852" cy="1258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70" y="-57771"/>
            <a:ext cx="648072" cy="701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2699792" y="60325"/>
            <a:ext cx="33843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  <a:latin typeface="+mj-lt"/>
              </a:rPr>
              <a:t> </a:t>
            </a:r>
            <a:endParaRPr lang="uk-UA" sz="32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7" name="Скругленный прямоугольник 4"/>
          <p:cNvSpPr/>
          <p:nvPr/>
        </p:nvSpPr>
        <p:spPr>
          <a:xfrm>
            <a:off x="6648437" y="3010783"/>
            <a:ext cx="2099436" cy="27754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4770" tIns="64770" rIns="64770" bIns="64770" numCol="1" spcCol="1270" anchor="ctr" anchorCtr="0">
            <a:noAutofit/>
          </a:bodyPr>
          <a:lstStyle/>
          <a:p>
            <a:pPr lvl="0" algn="ctr" defTabSz="7556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uk-UA" sz="1700" kern="1200" dirty="0"/>
          </a:p>
        </p:txBody>
      </p:sp>
      <p:sp>
        <p:nvSpPr>
          <p:cNvPr id="35" name="Прямоугольник 1"/>
          <p:cNvSpPr>
            <a:spLocks noChangeArrowheads="1"/>
          </p:cNvSpPr>
          <p:nvPr/>
        </p:nvSpPr>
        <p:spPr bwMode="auto">
          <a:xfrm>
            <a:off x="1852085" y="1433491"/>
            <a:ext cx="50797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sz="3200" b="1" dirty="0">
                <a:solidFill>
                  <a:srgbClr val="C00000"/>
                </a:solidFill>
                <a:latin typeface="Cambria" pitchFamily="18" charset="0"/>
              </a:rPr>
              <a:t>Географічне </a:t>
            </a:r>
            <a:r>
              <a:rPr lang="uk-UA" sz="3200" b="1" dirty="0" smtClean="0">
                <a:solidFill>
                  <a:srgbClr val="C00000"/>
                </a:solidFill>
                <a:latin typeface="Cambria" pitchFamily="18" charset="0"/>
              </a:rPr>
              <a:t>полож</a:t>
            </a:r>
            <a:r>
              <a:rPr lang="uk-UA" sz="3200" b="1" dirty="0">
                <a:solidFill>
                  <a:srgbClr val="C00000"/>
                </a:solidFill>
                <a:latin typeface="Cambria" pitchFamily="18" charset="0"/>
              </a:rPr>
              <a:t>е</a:t>
            </a:r>
            <a:r>
              <a:rPr lang="uk-UA" sz="3200" b="1" dirty="0" smtClean="0">
                <a:solidFill>
                  <a:srgbClr val="C00000"/>
                </a:solidFill>
                <a:latin typeface="Cambria" pitchFamily="18" charset="0"/>
              </a:rPr>
              <a:t>ння</a:t>
            </a:r>
            <a:r>
              <a:rPr lang="uk-UA" sz="3200" b="1" dirty="0">
                <a:solidFill>
                  <a:srgbClr val="C00000"/>
                </a:solidFill>
                <a:latin typeface="Cambria" pitchFamily="18" charset="0"/>
              </a:rPr>
              <a:t>:</a:t>
            </a:r>
          </a:p>
        </p:txBody>
      </p:sp>
      <p:grpSp>
        <p:nvGrpSpPr>
          <p:cNvPr id="40" name="Группа 19"/>
          <p:cNvGrpSpPr>
            <a:grpSpLocks/>
          </p:cNvGrpSpPr>
          <p:nvPr/>
        </p:nvGrpSpPr>
        <p:grpSpPr bwMode="auto">
          <a:xfrm>
            <a:off x="3071801" y="1774208"/>
            <a:ext cx="5676072" cy="4012000"/>
            <a:chOff x="174267" y="433576"/>
            <a:chExt cx="8023225" cy="5603522"/>
          </a:xfrm>
        </p:grpSpPr>
        <p:pic>
          <p:nvPicPr>
            <p:cNvPr id="41" name="Picture 1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267" y="433576"/>
              <a:ext cx="8023225" cy="56035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Кольцо 41"/>
            <p:cNvSpPr/>
            <p:nvPr/>
          </p:nvSpPr>
          <p:spPr bwMode="auto">
            <a:xfrm>
              <a:off x="4868912" y="1853456"/>
              <a:ext cx="871063" cy="871206"/>
            </a:xfrm>
            <a:prstGeom prst="donut">
              <a:avLst>
                <a:gd name="adj" fmla="val 2525"/>
              </a:avLst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uk-UA" dirty="0"/>
            </a:p>
          </p:txBody>
        </p:sp>
        <p:sp>
          <p:nvSpPr>
            <p:cNvPr id="43" name="Кольцо 42"/>
            <p:cNvSpPr/>
            <p:nvPr/>
          </p:nvSpPr>
          <p:spPr bwMode="auto">
            <a:xfrm>
              <a:off x="4099298" y="1084199"/>
              <a:ext cx="2412040" cy="2409719"/>
            </a:xfrm>
            <a:prstGeom prst="donut">
              <a:avLst>
                <a:gd name="adj" fmla="val 1762"/>
              </a:avLst>
            </a:prstGeom>
            <a:solidFill>
              <a:srgbClr val="00B050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uk-UA" dirty="0"/>
            </a:p>
          </p:txBody>
        </p:sp>
        <p:sp>
          <p:nvSpPr>
            <p:cNvPr id="44" name="Блок-схема: узел 26"/>
            <p:cNvSpPr>
              <a:spLocks noChangeArrowheads="1"/>
            </p:cNvSpPr>
            <p:nvPr/>
          </p:nvSpPr>
          <p:spPr bwMode="auto">
            <a:xfrm flipH="1" flipV="1">
              <a:off x="5235172" y="2213356"/>
              <a:ext cx="138510" cy="150889"/>
            </a:xfrm>
            <a:prstGeom prst="flowChartConnector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cxnSp>
          <p:nvCxnSpPr>
            <p:cNvPr id="45" name="Прямая со стрелкой 28"/>
            <p:cNvCxnSpPr>
              <a:cxnSpLocks noChangeShapeType="1"/>
              <a:stCxn id="44" idx="5"/>
              <a:endCxn id="42" idx="1"/>
            </p:cNvCxnSpPr>
            <p:nvPr/>
          </p:nvCxnSpPr>
          <p:spPr bwMode="auto">
            <a:xfrm flipH="1" flipV="1">
              <a:off x="4996758" y="1980785"/>
              <a:ext cx="258698" cy="254668"/>
            </a:xfrm>
            <a:prstGeom prst="straightConnector1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6" name="TextBox 2052"/>
            <p:cNvSpPr txBox="1">
              <a:spLocks noChangeArrowheads="1"/>
            </p:cNvSpPr>
            <p:nvPr/>
          </p:nvSpPr>
          <p:spPr bwMode="auto">
            <a:xfrm>
              <a:off x="6231494" y="3023200"/>
              <a:ext cx="697934" cy="305465"/>
            </a:xfrm>
            <a:prstGeom prst="rect">
              <a:avLst/>
            </a:prstGeom>
            <a:blipFill dpi="0" rotWithShape="1">
              <a:blip r:embed="rId6">
                <a:alphaModFix amt="75000"/>
              </a:blip>
              <a:srcRect/>
              <a:tile tx="0" ty="0" sx="100000" sy="100000" flip="none" algn="tl"/>
            </a:blipFill>
            <a:ln w="25400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100" b="1"/>
                <a:t>250 </a:t>
              </a:r>
              <a:r>
                <a:rPr lang="ru-RU" sz="1100" b="1"/>
                <a:t>км</a:t>
              </a:r>
              <a:endParaRPr lang="uk-UA" sz="1100" b="1"/>
            </a:p>
          </p:txBody>
        </p:sp>
        <p:sp>
          <p:nvSpPr>
            <p:cNvPr id="47" name="TextBox 43"/>
            <p:cNvSpPr txBox="1">
              <a:spLocks noChangeArrowheads="1"/>
            </p:cNvSpPr>
            <p:nvPr/>
          </p:nvSpPr>
          <p:spPr bwMode="auto">
            <a:xfrm>
              <a:off x="4283968" y="1706611"/>
              <a:ext cx="712790" cy="305465"/>
            </a:xfrm>
            <a:prstGeom prst="rect">
              <a:avLst/>
            </a:prstGeom>
            <a:blipFill dpi="0" rotWithShape="1">
              <a:blip r:embed="rId6">
                <a:alphaModFix amt="75000"/>
              </a:blip>
              <a:srcRect/>
              <a:tile tx="0" ty="0" sx="100000" sy="100000" flip="none" algn="tl"/>
            </a:blip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sz="1100" b="1"/>
                <a:t>100 км</a:t>
              </a:r>
              <a:endParaRPr lang="uk-UA" sz="1100" b="1"/>
            </a:p>
          </p:txBody>
        </p:sp>
        <p:cxnSp>
          <p:nvCxnSpPr>
            <p:cNvPr id="48" name="Прямая со стрелкой 2071"/>
            <p:cNvCxnSpPr>
              <a:cxnSpLocks noChangeShapeType="1"/>
              <a:stCxn id="44" idx="1"/>
            </p:cNvCxnSpPr>
            <p:nvPr/>
          </p:nvCxnSpPr>
          <p:spPr bwMode="auto">
            <a:xfrm>
              <a:off x="5353398" y="2342147"/>
              <a:ext cx="902448" cy="695286"/>
            </a:xfrm>
            <a:prstGeom prst="straightConnector1">
              <a:avLst/>
            </a:prstGeom>
            <a:noFill/>
            <a:ln w="25400" algn="ctr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9" name="TextBox 48"/>
          <p:cNvSpPr txBox="1"/>
          <p:nvPr/>
        </p:nvSpPr>
        <p:spPr>
          <a:xfrm>
            <a:off x="51860" y="2381297"/>
            <a:ext cx="3600450" cy="1046163"/>
          </a:xfrm>
          <a:prstGeom prst="rect">
            <a:avLst/>
          </a:prstGeom>
          <a:noFill/>
          <a:ln w="25400">
            <a:noFill/>
          </a:ln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R=100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км:</a:t>
            </a:r>
          </a:p>
          <a:p>
            <a:pPr algn="just">
              <a:defRPr/>
            </a:pPr>
            <a:r>
              <a:rPr lang="uk-UA" sz="1400" b="1" dirty="0">
                <a:latin typeface="Cambria" pitchFamily="18" charset="0"/>
              </a:rPr>
              <a:t>обласний</a:t>
            </a:r>
            <a:r>
              <a:rPr lang="ru-RU" sz="1400" b="1" dirty="0">
                <a:latin typeface="Cambria" pitchFamily="18" charset="0"/>
              </a:rPr>
              <a:t> центр м. Полтава, 12 </a:t>
            </a:r>
            <a:r>
              <a:rPr lang="uk-UA" sz="1400" b="1" dirty="0">
                <a:latin typeface="Cambria" pitchFamily="18" charset="0"/>
              </a:rPr>
              <a:t>районних</a:t>
            </a:r>
            <a:r>
              <a:rPr lang="ru-RU" sz="1400" b="1" dirty="0">
                <a:latin typeface="Cambria" pitchFamily="18" charset="0"/>
              </a:rPr>
              <a:t> </a:t>
            </a:r>
            <a:r>
              <a:rPr lang="uk-UA" sz="1400" b="1" dirty="0">
                <a:latin typeface="Cambria" pitchFamily="18" charset="0"/>
              </a:rPr>
              <a:t>центрів,</a:t>
            </a:r>
            <a:r>
              <a:rPr lang="ru-RU" sz="1400" b="1" dirty="0">
                <a:latin typeface="Cambria" pitchFamily="18" charset="0"/>
              </a:rPr>
              <a:t> </a:t>
            </a:r>
            <a:r>
              <a:rPr lang="uk-UA" sz="1400" b="1" dirty="0">
                <a:latin typeface="Cambria" pitchFamily="18" charset="0"/>
              </a:rPr>
              <a:t>населення близько 1 млн. чол., аеропорт «Полтава»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0" y="4032250"/>
            <a:ext cx="4073525" cy="1477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R=</a:t>
            </a:r>
            <a:r>
              <a:rPr lang="uk-UA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250</a:t>
            </a:r>
            <a:r>
              <a: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км:</a:t>
            </a:r>
          </a:p>
          <a:p>
            <a:pPr algn="just">
              <a:defRPr/>
            </a:pPr>
            <a:r>
              <a:rPr lang="uk-UA" sz="1400" b="1" dirty="0">
                <a:latin typeface="Cambria" pitchFamily="18" charset="0"/>
              </a:rPr>
              <a:t>3-и міста з населенням понад 1 млн. чол. (Київ, Харків, Дніпропетровськ), 8 областей, прикордонні переходи до Російської Федерації, населення близько 15 млн. чол., м/а «Бориспіль»</a:t>
            </a:r>
            <a:endParaRPr lang="uk-UA" sz="1600" dirty="0">
              <a:latin typeface="Cambria" pitchFamily="18" charset="0"/>
            </a:endParaRPr>
          </a:p>
        </p:txBody>
      </p:sp>
      <p:pic>
        <p:nvPicPr>
          <p:cNvPr id="51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510213"/>
            <a:ext cx="1795463" cy="11969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Прямоугольник 51"/>
          <p:cNvSpPr/>
          <p:nvPr/>
        </p:nvSpPr>
        <p:spPr>
          <a:xfrm>
            <a:off x="3161715" y="5978525"/>
            <a:ext cx="17018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 години</a:t>
            </a:r>
            <a:endParaRPr lang="uk-UA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3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152" y="5516563"/>
            <a:ext cx="1958975" cy="11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Прямоугольник 53"/>
          <p:cNvSpPr/>
          <p:nvPr/>
        </p:nvSpPr>
        <p:spPr>
          <a:xfrm>
            <a:off x="7086015" y="5978525"/>
            <a:ext cx="17018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2,5 години</a:t>
            </a:r>
            <a:endParaRPr lang="uk-UA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53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26" y="0"/>
            <a:ext cx="9168852" cy="1258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70" y="-57771"/>
            <a:ext cx="648072" cy="701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11002" y="1239044"/>
            <a:ext cx="7861398" cy="54006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000" b="1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itchFamily="18" charset="0"/>
              </a:rPr>
              <a:t>Реконструкція мосту через річку Хорол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55976" y="1844824"/>
            <a:ext cx="4032448" cy="182991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itchFamily="18" charset="0"/>
              </a:rPr>
              <a:t>Проект </a:t>
            </a: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itchFamily="18" charset="0"/>
              </a:rPr>
              <a:t>впроваджено </a:t>
            </a: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itchFamily="18" charset="0"/>
              </a:rPr>
              <a:t>спільно</a:t>
            </a: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itchFamily="18" charset="0"/>
              </a:rPr>
              <a:t> з </a:t>
            </a: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itchFamily="18" charset="0"/>
              </a:rPr>
              <a:t>Державним фондом регіонального розвитку.</a:t>
            </a:r>
          </a:p>
          <a:p>
            <a:pPr algn="l"/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itchFamily="18" charset="0"/>
              </a:rPr>
              <a:t>Загальна вартість – 28,2 млн. грн., </a:t>
            </a:r>
          </a:p>
          <a:p>
            <a:pPr algn="l"/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itchFamily="18" charset="0"/>
              </a:rPr>
              <a:t>за рахунок ДФРР – 17,1 млн. грн.,</a:t>
            </a:r>
          </a:p>
          <a:p>
            <a:pPr algn="l"/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itchFamily="18" charset="0"/>
              </a:rPr>
              <a:t>обласний бюджет – 2,0 млн. грн.,</a:t>
            </a:r>
          </a:p>
          <a:p>
            <a:pPr algn="l"/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itchFamily="18" charset="0"/>
              </a:rPr>
              <a:t>міського бюджету – 9,1 млн. грн.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63395"/>
            <a:ext cx="3600400" cy="224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485" y="4152238"/>
            <a:ext cx="3802782" cy="2405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84" y="4239984"/>
            <a:ext cx="3953817" cy="2230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83919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26" y="0"/>
            <a:ext cx="9168852" cy="1258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70" y="-57771"/>
            <a:ext cx="648072" cy="701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39552" y="1628800"/>
            <a:ext cx="799288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200" b="1" dirty="0" smtClean="0">
                <a:solidFill>
                  <a:schemeClr val="accent2">
                    <a:lumMod val="50000"/>
                  </a:schemeClr>
                </a:solidFill>
              </a:rPr>
              <a:t>Місто активних громадян - </a:t>
            </a:r>
            <a:r>
              <a:rPr lang="uk-UA" sz="2200" dirty="0"/>
              <a:t>програма міні-грантів </a:t>
            </a:r>
            <a:endParaRPr lang="uk-UA" sz="2200" dirty="0" smtClean="0"/>
          </a:p>
          <a:p>
            <a:r>
              <a:rPr lang="uk-UA" sz="2200" dirty="0" smtClean="0"/>
              <a:t>на </a:t>
            </a:r>
            <a:r>
              <a:rPr lang="uk-UA" sz="2200" dirty="0"/>
              <a:t>соціальні проекти жителів міста</a:t>
            </a:r>
            <a:r>
              <a:rPr lang="uk-UA" sz="2200" dirty="0" smtClean="0"/>
              <a:t>. Розроблене для підвищення відкритості міської </a:t>
            </a:r>
            <a:r>
              <a:rPr lang="uk-UA" sz="2200" dirty="0"/>
              <a:t>влади. </a:t>
            </a:r>
          </a:p>
          <a:p>
            <a:r>
              <a:rPr lang="uk-UA" sz="2200" dirty="0" smtClean="0"/>
              <a:t>Фінансування з коштів </a:t>
            </a:r>
            <a:r>
              <a:rPr lang="uk-UA" sz="2200" dirty="0"/>
              <a:t>міського бюджету</a:t>
            </a:r>
            <a:r>
              <a:rPr lang="uk-UA" sz="2200" dirty="0" smtClean="0"/>
              <a:t>.</a:t>
            </a:r>
          </a:p>
          <a:p>
            <a:r>
              <a:rPr lang="uk-UA" sz="2200" dirty="0" smtClean="0"/>
              <a:t>2016 рік – 100 тис. грн. заплановано, пізніше </a:t>
            </a:r>
            <a:r>
              <a:rPr lang="uk-UA" sz="2200" dirty="0" err="1" smtClean="0"/>
              <a:t>дофінансовано</a:t>
            </a:r>
            <a:r>
              <a:rPr lang="uk-UA" sz="2200" dirty="0" smtClean="0"/>
              <a:t> ще 60 тис., 18 проектів подано, усі реалізовано.</a:t>
            </a:r>
          </a:p>
          <a:p>
            <a:r>
              <a:rPr lang="uk-UA" sz="2200" dirty="0" smtClean="0"/>
              <a:t>2017 рік – 200 тис. грн., 45 проектів подано, 12 переможців.</a:t>
            </a:r>
          </a:p>
          <a:p>
            <a:r>
              <a:rPr lang="uk-UA" sz="2200" dirty="0" smtClean="0"/>
              <a:t>2018 рік – 220 тис. грн., 28 проектів подано, 13 переможців.</a:t>
            </a:r>
            <a:endParaRPr lang="uk-UA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2117001" y="1124744"/>
            <a:ext cx="490999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300" b="1" dirty="0" smtClean="0">
                <a:solidFill>
                  <a:schemeClr val="accent2">
                    <a:lumMod val="50000"/>
                  </a:schemeClr>
                </a:solidFill>
              </a:rPr>
              <a:t>Місто активних громадян</a:t>
            </a:r>
            <a:endParaRPr lang="uk-UA" sz="33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 descr="\\Invest-tanja\общая папка\Програма підтримки ініціатив МАГ\МАГ\Ініціативи 2016\Звіт 2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727773"/>
            <a:ext cx="9180512" cy="213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3933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26" y="0"/>
            <a:ext cx="9168852" cy="1258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70" y="-57771"/>
            <a:ext cx="648072" cy="701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89756" y="4874384"/>
            <a:ext cx="89644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ГБ у 2018 році:</a:t>
            </a:r>
            <a:endParaRPr lang="uk-UA" sz="20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Обсяг </a:t>
            </a:r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ГБ на </a:t>
            </a: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рік - від </a:t>
            </a:r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0,5% від </a:t>
            </a: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розміру загального </a:t>
            </a:r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фонду </a:t>
            </a: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бюджету попереднього року – 900 тис. грн.</a:t>
            </a:r>
            <a:endParaRPr lang="uk-UA" sz="20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- Автор проекту – дієздатна особа віком від 14 </a:t>
            </a: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років.</a:t>
            </a:r>
            <a:endParaRPr lang="uk-UA" sz="20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- Подача проектів з 15 квітня по 14 травня.</a:t>
            </a:r>
          </a:p>
          <a:p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- Голосування тільки онлайн.</a:t>
            </a:r>
            <a:endParaRPr lang="uk-UA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401822"/>
            <a:ext cx="1547664" cy="145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\\Invest-tanja\общая папка\Програма підтримки ініціатив МАГ\Громадський бюджет PAUCI\Фото\2017.06.01 Фото\SANY0975 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265530"/>
            <a:ext cx="7445038" cy="360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14" y="1258407"/>
            <a:ext cx="40637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</a:rPr>
              <a:t>Громадський бюджет Миргорода</a:t>
            </a:r>
            <a:endParaRPr lang="uk-UA" sz="3200" b="1" dirty="0">
              <a:solidFill>
                <a:schemeClr val="accent2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067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26" y="0"/>
            <a:ext cx="9168852" cy="1258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70" y="-57771"/>
            <a:ext cx="648072" cy="701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258407"/>
            <a:ext cx="9144000" cy="557475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74687" y="1309888"/>
            <a:ext cx="77946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sz="4000" b="1" dirty="0">
                <a:solidFill>
                  <a:srgbClr val="FFC000"/>
                </a:solidFill>
                <a:latin typeface="Cambria" pitchFamily="18" charset="0"/>
              </a:rPr>
              <a:t>Ласкаво просимо до Миргорода!</a:t>
            </a:r>
          </a:p>
        </p:txBody>
      </p:sp>
    </p:spTree>
    <p:extLst>
      <p:ext uri="{BB962C8B-B14F-4D97-AF65-F5344CB8AC3E}">
        <p14:creationId xmlns:p14="http://schemas.microsoft.com/office/powerpoint/2010/main" val="415905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8852" cy="1258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70" y="-57771"/>
            <a:ext cx="648072" cy="701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2699792" y="60325"/>
            <a:ext cx="33843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  <a:latin typeface="+mj-lt"/>
              </a:rPr>
              <a:t> </a:t>
            </a:r>
            <a:endParaRPr lang="uk-UA" sz="32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7" name="Скругленный прямоугольник 4"/>
          <p:cNvSpPr/>
          <p:nvPr/>
        </p:nvSpPr>
        <p:spPr>
          <a:xfrm>
            <a:off x="6648437" y="3010783"/>
            <a:ext cx="2099436" cy="27754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4770" tIns="64770" rIns="64770" bIns="64770" numCol="1" spcCol="1270" anchor="ctr" anchorCtr="0">
            <a:noAutofit/>
          </a:bodyPr>
          <a:lstStyle/>
          <a:p>
            <a:pPr lvl="0" algn="ctr" defTabSz="7556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uk-UA" sz="1700" kern="1200" dirty="0"/>
          </a:p>
        </p:txBody>
      </p:sp>
      <p:sp>
        <p:nvSpPr>
          <p:cNvPr id="22" name="TextBox 2"/>
          <p:cNvSpPr txBox="1">
            <a:spLocks noChangeArrowheads="1"/>
          </p:cNvSpPr>
          <p:nvPr/>
        </p:nvSpPr>
        <p:spPr bwMode="auto">
          <a:xfrm>
            <a:off x="628488" y="1346631"/>
            <a:ext cx="79930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sz="2000" b="1" dirty="0">
                <a:solidFill>
                  <a:srgbClr val="C00000"/>
                </a:solidFill>
                <a:latin typeface="Cambria" pitchFamily="18" charset="0"/>
              </a:rPr>
              <a:t>Від козацької фортеці до курорту державного значення</a:t>
            </a:r>
          </a:p>
        </p:txBody>
      </p:sp>
      <p:pic>
        <p:nvPicPr>
          <p:cNvPr id="24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9" y="1991180"/>
            <a:ext cx="1184275" cy="139065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34" y="5328217"/>
            <a:ext cx="2233613" cy="1445646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5" y="3394902"/>
            <a:ext cx="1216025" cy="147161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3" y="4948608"/>
            <a:ext cx="1195387" cy="140335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5328217"/>
            <a:ext cx="1420812" cy="1399608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795" y="5064907"/>
            <a:ext cx="2520415" cy="1688679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1455033"/>
            <a:ext cx="1131492" cy="13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Прямоугольник 14"/>
          <p:cNvSpPr>
            <a:spLocks noChangeArrowheads="1"/>
          </p:cNvSpPr>
          <p:nvPr/>
        </p:nvSpPr>
        <p:spPr bwMode="auto">
          <a:xfrm>
            <a:off x="1236500" y="1573343"/>
            <a:ext cx="6791883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1700" b="1" dirty="0">
                <a:latin typeface="Cambria" pitchFamily="18" charset="0"/>
              </a:rPr>
              <a:t>XII-XIII </a:t>
            </a:r>
            <a:r>
              <a:rPr lang="uk-UA" sz="1700" b="1" dirty="0">
                <a:latin typeface="Cambria" pitchFamily="18" charset="0"/>
              </a:rPr>
              <a:t>століття – заснування поселення</a:t>
            </a:r>
          </a:p>
          <a:p>
            <a:pPr algn="just"/>
            <a:r>
              <a:rPr lang="uk-UA" sz="1700" b="1" dirty="0">
                <a:latin typeface="Cambria" pitchFamily="18" charset="0"/>
              </a:rPr>
              <a:t>1530 р. – місту надано Магдебургське право та герб</a:t>
            </a:r>
          </a:p>
          <a:p>
            <a:pPr algn="just"/>
            <a:r>
              <a:rPr lang="uk-UA" sz="1700" b="1" dirty="0">
                <a:latin typeface="Cambria" pitchFamily="18" charset="0"/>
              </a:rPr>
              <a:t>1575 р. – перша офіційна згадка про місто, Стефан Баторій, польський король, зробив Миргород полковим містом</a:t>
            </a:r>
          </a:p>
          <a:p>
            <a:pPr algn="just"/>
            <a:r>
              <a:rPr lang="uk-UA" sz="1700" b="1" dirty="0">
                <a:latin typeface="Cambria" pitchFamily="18" charset="0"/>
              </a:rPr>
              <a:t>1802 р. – Миргород повітове місто Полтавської губернії</a:t>
            </a:r>
          </a:p>
          <a:p>
            <a:pPr algn="just"/>
            <a:r>
              <a:rPr lang="uk-UA" sz="1700" b="1" dirty="0">
                <a:latin typeface="Cambria" pitchFamily="18" charset="0"/>
              </a:rPr>
              <a:t>1912 р. – відкрито мінеральне джерело.</a:t>
            </a:r>
          </a:p>
          <a:p>
            <a:pPr algn="just"/>
            <a:r>
              <a:rPr lang="uk-UA" sz="1700" b="1" dirty="0">
                <a:latin typeface="Cambria" pitchFamily="18" charset="0"/>
              </a:rPr>
              <a:t>1917 р. – цілющі властивості води використовують лікувальних цілях на у міській лазні відкривається ванне відділення на п’ять місць, що стало початком Миргородського курорту</a:t>
            </a:r>
          </a:p>
          <a:p>
            <a:pPr algn="just"/>
            <a:r>
              <a:rPr lang="uk-UA" sz="1700" b="1" dirty="0">
                <a:latin typeface="Cambria" pitchFamily="18" charset="0"/>
              </a:rPr>
              <a:t>2011 р. – Миргород отримав статус міста-курорту державного значення. </a:t>
            </a:r>
            <a:endParaRPr lang="en-US" sz="1700" b="1" dirty="0" smtClean="0">
              <a:latin typeface="Cambria" pitchFamily="18" charset="0"/>
            </a:endParaRPr>
          </a:p>
          <a:p>
            <a:pPr algn="just"/>
            <a:r>
              <a:rPr lang="en-US" sz="1700" b="1" dirty="0">
                <a:latin typeface="Cambria" pitchFamily="18" charset="0"/>
              </a:rPr>
              <a:t>2013 </a:t>
            </a:r>
            <a:r>
              <a:rPr lang="ru-RU" sz="1700" b="1" dirty="0">
                <a:latin typeface="Cambria" pitchFamily="18" charset="0"/>
              </a:rPr>
              <a:t>р. – </a:t>
            </a:r>
            <a:r>
              <a:rPr lang="ru-RU" sz="1700" b="1" dirty="0" err="1">
                <a:latin typeface="Cambria" pitchFamily="18" charset="0"/>
              </a:rPr>
              <a:t>ПрАТ</a:t>
            </a:r>
            <a:r>
              <a:rPr lang="ru-RU" sz="1700" b="1" dirty="0">
                <a:latin typeface="Cambria" pitchFamily="18" charset="0"/>
              </a:rPr>
              <a:t> ЛОЗ </a:t>
            </a:r>
            <a:r>
              <a:rPr lang="ru-RU" sz="1700" b="1" dirty="0" smtClean="0">
                <a:latin typeface="Cambria" pitchFamily="18" charset="0"/>
              </a:rPr>
              <a:t>«</a:t>
            </a:r>
            <a:r>
              <a:rPr lang="ru-RU" sz="1700" b="1" dirty="0" err="1" smtClean="0">
                <a:latin typeface="Cambria" pitchFamily="18" charset="0"/>
              </a:rPr>
              <a:t>Миргородкурорт</a:t>
            </a:r>
            <a:r>
              <a:rPr lang="ru-RU" sz="1700" b="1" dirty="0" smtClean="0">
                <a:latin typeface="Cambria" pitchFamily="18" charset="0"/>
              </a:rPr>
              <a:t>» </a:t>
            </a:r>
            <a:r>
              <a:rPr lang="uk-UA" sz="1700" b="1" dirty="0" smtClean="0">
                <a:latin typeface="Cambria" pitchFamily="18" charset="0"/>
              </a:rPr>
              <a:t>визнан</a:t>
            </a:r>
            <a:r>
              <a:rPr lang="uk-UA" sz="1700" b="1" dirty="0">
                <a:latin typeface="Cambria" pitchFamily="18" charset="0"/>
              </a:rPr>
              <a:t>о</a:t>
            </a:r>
            <a:r>
              <a:rPr lang="ru-RU" sz="1700" b="1" dirty="0" smtClean="0">
                <a:latin typeface="Cambria" pitchFamily="18" charset="0"/>
              </a:rPr>
              <a:t> </a:t>
            </a:r>
            <a:r>
              <a:rPr lang="uk-UA" sz="1700" b="1" dirty="0" smtClean="0">
                <a:latin typeface="Cambria" pitchFamily="18" charset="0"/>
              </a:rPr>
              <a:t>найкращим</a:t>
            </a:r>
            <a:r>
              <a:rPr lang="ru-RU" sz="1700" b="1" dirty="0" smtClean="0">
                <a:latin typeface="Cambria" pitchFamily="18" charset="0"/>
              </a:rPr>
              <a:t> </a:t>
            </a:r>
            <a:r>
              <a:rPr lang="uk-UA" sz="1700" b="1" dirty="0" smtClean="0">
                <a:latin typeface="Cambria" pitchFamily="18" charset="0"/>
              </a:rPr>
              <a:t>бальнеологічним</a:t>
            </a:r>
            <a:r>
              <a:rPr lang="ru-RU" sz="1700" b="1" dirty="0" smtClean="0">
                <a:latin typeface="Cambria" pitchFamily="18" charset="0"/>
              </a:rPr>
              <a:t> </a:t>
            </a:r>
            <a:r>
              <a:rPr lang="ru-RU" sz="1700" b="1" dirty="0">
                <a:latin typeface="Cambria" pitchFamily="18" charset="0"/>
              </a:rPr>
              <a:t>курортом </a:t>
            </a:r>
            <a:r>
              <a:rPr lang="ru-RU" sz="1700" b="1" dirty="0" err="1">
                <a:latin typeface="Cambria" pitchFamily="18" charset="0"/>
              </a:rPr>
              <a:t>св</a:t>
            </a:r>
            <a:r>
              <a:rPr lang="uk-UA" sz="1700" b="1" dirty="0" err="1" smtClean="0">
                <a:latin typeface="Cambria" pitchFamily="18" charset="0"/>
              </a:rPr>
              <a:t>іту</a:t>
            </a:r>
            <a:r>
              <a:rPr lang="uk-UA" sz="1700" b="1" dirty="0" smtClean="0">
                <a:latin typeface="Cambria" pitchFamily="18" charset="0"/>
              </a:rPr>
              <a:t>.</a:t>
            </a:r>
            <a:endParaRPr lang="uk-UA" sz="1700" b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21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4033732"/>
            <a:ext cx="542925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8852" cy="1258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70" y="-57771"/>
            <a:ext cx="648072" cy="701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2699792" y="60325"/>
            <a:ext cx="33843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  <a:latin typeface="+mj-lt"/>
              </a:rPr>
              <a:t> </a:t>
            </a:r>
            <a:endParaRPr lang="uk-UA" sz="32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587895" y="1258407"/>
            <a:ext cx="79930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sz="4000" b="1" dirty="0">
                <a:solidFill>
                  <a:srgbClr val="C00000"/>
                </a:solidFill>
                <a:latin typeface="Cambria" pitchFamily="18" charset="0"/>
              </a:rPr>
              <a:t>Населення</a:t>
            </a:r>
          </a:p>
        </p:txBody>
      </p:sp>
      <p:sp>
        <p:nvSpPr>
          <p:cNvPr id="16" name="Прямоугольник 2"/>
          <p:cNvSpPr>
            <a:spLocks noChangeArrowheads="1"/>
          </p:cNvSpPr>
          <p:nvPr/>
        </p:nvSpPr>
        <p:spPr bwMode="auto">
          <a:xfrm>
            <a:off x="474823" y="1141186"/>
            <a:ext cx="7834313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r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r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r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r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Tx/>
              <a:buNone/>
            </a:pPr>
            <a:endParaRPr lang="uk-UA" altLang="uk-UA" sz="3200" b="1" dirty="0">
              <a:latin typeface="Comic Sans MS" pitchFamily="66" charset="0"/>
            </a:endParaRPr>
          </a:p>
          <a:p>
            <a:pPr algn="ctr"/>
            <a:endParaRPr lang="uk-UA" altLang="uk-UA" sz="2800" b="1" dirty="0" smtClean="0">
              <a:latin typeface="Cambria" panose="02040503050406030204" pitchFamily="18" charset="0"/>
            </a:endParaRPr>
          </a:p>
          <a:p>
            <a:pPr algn="ctr"/>
            <a:r>
              <a:rPr lang="uk-UA" altLang="uk-UA" sz="2800" b="1" dirty="0" smtClean="0">
                <a:latin typeface="Cambria" panose="02040503050406030204" pitchFamily="18" charset="0"/>
              </a:rPr>
              <a:t>Кількість </a:t>
            </a:r>
            <a:r>
              <a:rPr lang="uk-UA" altLang="uk-UA" sz="2800" b="1" dirty="0">
                <a:latin typeface="Cambria" panose="02040503050406030204" pitchFamily="18" charset="0"/>
              </a:rPr>
              <a:t>населення - </a:t>
            </a:r>
            <a:r>
              <a:rPr lang="uk-UA" altLang="uk-UA" sz="2800" b="1" dirty="0" smtClean="0">
                <a:latin typeface="Cambria" panose="02040503050406030204" pitchFamily="18" charset="0"/>
              </a:rPr>
              <a:t>40,0 </a:t>
            </a:r>
            <a:r>
              <a:rPr lang="uk-UA" altLang="uk-UA" sz="2800" b="1" dirty="0">
                <a:latin typeface="Cambria" panose="02040503050406030204" pitchFamily="18" charset="0"/>
              </a:rPr>
              <a:t>тис. </a:t>
            </a:r>
            <a:r>
              <a:rPr lang="uk-UA" altLang="uk-UA" sz="2800" b="1" dirty="0" err="1">
                <a:latin typeface="Cambria" panose="02040503050406030204" pitchFamily="18" charset="0"/>
              </a:rPr>
              <a:t>чол</a:t>
            </a:r>
            <a:r>
              <a:rPr lang="uk-UA" altLang="uk-UA" sz="2800" b="1" dirty="0">
                <a:latin typeface="Cambria" panose="02040503050406030204" pitchFamily="18" charset="0"/>
              </a:rPr>
              <a:t>.</a:t>
            </a:r>
          </a:p>
          <a:p>
            <a:pPr algn="ctr" eaLnBrk="1" hangingPunct="1">
              <a:buFontTx/>
              <a:buNone/>
            </a:pPr>
            <a:r>
              <a:rPr lang="uk-UA" altLang="uk-UA" sz="28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Гендерний </a:t>
            </a:r>
            <a:r>
              <a:rPr lang="uk-UA" altLang="uk-UA" sz="2800" b="1" dirty="0">
                <a:latin typeface="Cambria" panose="02040503050406030204" pitchFamily="18" charset="0"/>
                <a:cs typeface="Times New Roman" panose="02020603050405020304" pitchFamily="18" charset="0"/>
              </a:rPr>
              <a:t>склад:</a:t>
            </a:r>
          </a:p>
          <a:p>
            <a:pPr algn="just" eaLnBrk="1" hangingPunct="1">
              <a:buFontTx/>
              <a:buNone/>
            </a:pPr>
            <a:r>
              <a:rPr lang="uk-UA" altLang="uk-UA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Жінки </a:t>
            </a:r>
            <a:r>
              <a:rPr lang="uk-UA" altLang="uk-UA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– 21,</a:t>
            </a:r>
            <a:r>
              <a:rPr lang="en-US" altLang="uk-UA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uk-UA" altLang="uk-UA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uk-UA" altLang="uk-UA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тис. </a:t>
            </a:r>
            <a:r>
              <a:rPr lang="uk-UA" altLang="uk-UA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чол</a:t>
            </a:r>
            <a:r>
              <a:rPr lang="uk-UA" altLang="uk-UA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. (</a:t>
            </a:r>
            <a:r>
              <a:rPr lang="uk-UA" altLang="uk-UA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53,0</a:t>
            </a:r>
            <a:r>
              <a:rPr lang="uk-UA" altLang="uk-UA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%) </a:t>
            </a:r>
          </a:p>
          <a:p>
            <a:pPr algn="just" eaLnBrk="1" hangingPunct="1">
              <a:buFontTx/>
              <a:buNone/>
            </a:pPr>
            <a:r>
              <a:rPr lang="uk-UA" altLang="uk-UA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Чоловіки - </a:t>
            </a:r>
            <a:r>
              <a:rPr lang="uk-UA" altLang="uk-UA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18,8 </a:t>
            </a:r>
            <a:r>
              <a:rPr lang="uk-UA" altLang="uk-UA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тис. </a:t>
            </a:r>
            <a:r>
              <a:rPr lang="uk-UA" altLang="uk-UA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чол</a:t>
            </a:r>
            <a:r>
              <a:rPr lang="uk-UA" altLang="uk-UA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. (</a:t>
            </a:r>
            <a:r>
              <a:rPr lang="uk-UA" altLang="uk-UA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47,0</a:t>
            </a:r>
            <a:r>
              <a:rPr lang="uk-UA" altLang="uk-UA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%)</a:t>
            </a:r>
          </a:p>
          <a:p>
            <a:pPr algn="ctr"/>
            <a:r>
              <a:rPr lang="uk-UA" altLang="uk-UA" sz="2800" b="1" dirty="0">
                <a:latin typeface="Cambria" panose="02040503050406030204" pitchFamily="18" charset="0"/>
                <a:cs typeface="Times New Roman" panose="02020603050405020304" pitchFamily="18" charset="0"/>
              </a:rPr>
              <a:t>Характеристика вікового складу:</a:t>
            </a:r>
          </a:p>
          <a:p>
            <a:pPr algn="ctr" eaLnBrk="1" hangingPunct="1">
              <a:buFontTx/>
              <a:buNone/>
            </a:pPr>
            <a:endParaRPr lang="uk-UA" altLang="uk-UA" sz="2800" b="1" dirty="0" smtClean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buFontTx/>
              <a:buNone/>
            </a:pPr>
            <a:r>
              <a:rPr lang="uk-UA" altLang="uk-UA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0-19 </a:t>
            </a:r>
            <a:r>
              <a:rPr lang="uk-UA" altLang="uk-UA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років: 21,7%</a:t>
            </a:r>
          </a:p>
          <a:p>
            <a:pPr algn="just" eaLnBrk="1" hangingPunct="1">
              <a:buFontTx/>
              <a:buNone/>
            </a:pPr>
            <a:r>
              <a:rPr lang="uk-UA" altLang="uk-UA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20-39 років: 29,5%</a:t>
            </a:r>
          </a:p>
          <a:p>
            <a:pPr algn="just" eaLnBrk="1" hangingPunct="1">
              <a:buFontTx/>
              <a:buNone/>
            </a:pPr>
            <a:r>
              <a:rPr lang="uk-UA" altLang="uk-UA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40-50 років: 13,6%</a:t>
            </a:r>
          </a:p>
          <a:p>
            <a:pPr algn="just" eaLnBrk="1" hangingPunct="1">
              <a:buFontTx/>
              <a:buNone/>
            </a:pPr>
            <a:r>
              <a:rPr lang="uk-UA" altLang="uk-UA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Старше 50 років: 35,2% </a:t>
            </a:r>
          </a:p>
        </p:txBody>
      </p:sp>
    </p:spTree>
    <p:extLst>
      <p:ext uri="{BB962C8B-B14F-4D97-AF65-F5344CB8AC3E}">
        <p14:creationId xmlns:p14="http://schemas.microsoft.com/office/powerpoint/2010/main" val="41781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8852" cy="1258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70" y="-57771"/>
            <a:ext cx="648072" cy="701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2699792" y="60325"/>
            <a:ext cx="33843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  <a:latin typeface="+mj-lt"/>
              </a:rPr>
              <a:t> </a:t>
            </a:r>
            <a:endParaRPr lang="uk-UA" sz="32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587895" y="1350740"/>
            <a:ext cx="79930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sz="2800" b="1" dirty="0" smtClean="0">
                <a:solidFill>
                  <a:srgbClr val="C00000"/>
                </a:solidFill>
                <a:latin typeface="Cambria" pitchFamily="18" charset="0"/>
              </a:rPr>
              <a:t>Структура промислової продукції</a:t>
            </a:r>
            <a:endParaRPr lang="uk-UA" sz="28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97491"/>
            <a:ext cx="7161213" cy="516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92080" y="5050155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На території міста розташовано близько 175 малих підприємств</a:t>
            </a:r>
            <a:endParaRPr lang="uk-UA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93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" y="-57771"/>
            <a:ext cx="9168852" cy="1258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70" y="-57771"/>
            <a:ext cx="648072" cy="701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2699792" y="60325"/>
            <a:ext cx="33843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  <a:latin typeface="+mj-lt"/>
              </a:rPr>
              <a:t> </a:t>
            </a:r>
            <a:endParaRPr lang="uk-UA" sz="32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587895" y="1371258"/>
            <a:ext cx="79930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sz="2800" b="1" dirty="0" smtClean="0">
                <a:solidFill>
                  <a:srgbClr val="C00000"/>
                </a:solidFill>
                <a:latin typeface="Cambria" pitchFamily="18" charset="0"/>
              </a:rPr>
              <a:t>Основні</a:t>
            </a:r>
            <a:r>
              <a:rPr lang="en-US" sz="2800" b="1" dirty="0" smtClean="0">
                <a:solidFill>
                  <a:srgbClr val="C00000"/>
                </a:solidFill>
                <a:latin typeface="Cambria" pitchFamily="18" charset="0"/>
              </a:rPr>
              <a:t> </a:t>
            </a:r>
            <a:r>
              <a:rPr lang="uk-UA" sz="2800" b="1" dirty="0" smtClean="0">
                <a:solidFill>
                  <a:srgbClr val="C00000"/>
                </a:solidFill>
                <a:latin typeface="Cambria" pitchFamily="18" charset="0"/>
              </a:rPr>
              <a:t>промислові підприємства</a:t>
            </a:r>
            <a:endParaRPr lang="uk-UA" sz="28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43" y="1790341"/>
            <a:ext cx="2416033" cy="161960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903" y="1894478"/>
            <a:ext cx="2591239" cy="19427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131" y="3876583"/>
            <a:ext cx="2635250" cy="17478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29" y="4298852"/>
            <a:ext cx="2519363" cy="18907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131" y="337552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dirty="0">
                <a:latin typeface="Cambria" pitchFamily="18" charset="0"/>
              </a:rPr>
              <a:t>Переробна промисловість:</a:t>
            </a:r>
          </a:p>
          <a:p>
            <a:r>
              <a:rPr lang="uk-UA" dirty="0">
                <a:latin typeface="Cambria" pitchFamily="18" charset="0"/>
              </a:rPr>
              <a:t>ТОВ «Миргородський елеватор»</a:t>
            </a:r>
          </a:p>
          <a:p>
            <a:r>
              <a:rPr lang="uk-UA" dirty="0">
                <a:latin typeface="Cambria" pitchFamily="18" charset="0"/>
              </a:rPr>
              <a:t>ТОВ «</a:t>
            </a:r>
            <a:r>
              <a:rPr lang="uk-UA" dirty="0" err="1">
                <a:latin typeface="Cambria" pitchFamily="18" charset="0"/>
              </a:rPr>
              <a:t>Грейн</a:t>
            </a:r>
            <a:r>
              <a:rPr lang="uk-UA" dirty="0">
                <a:latin typeface="Cambria" pitchFamily="18" charset="0"/>
              </a:rPr>
              <a:t> </a:t>
            </a:r>
            <a:r>
              <a:rPr lang="uk-UA" dirty="0" err="1">
                <a:latin typeface="Cambria" pitchFamily="18" charset="0"/>
              </a:rPr>
              <a:t>Іновейшн</a:t>
            </a:r>
            <a:r>
              <a:rPr lang="uk-UA" dirty="0">
                <a:latin typeface="Cambria" pitchFamily="18" charset="0"/>
              </a:rPr>
              <a:t> </a:t>
            </a:r>
            <a:r>
              <a:rPr lang="uk-UA" dirty="0" err="1">
                <a:latin typeface="Cambria" pitchFamily="18" charset="0"/>
              </a:rPr>
              <a:t>Системз</a:t>
            </a:r>
            <a:r>
              <a:rPr lang="uk-UA" dirty="0">
                <a:latin typeface="Cambria" pitchFamily="18" charset="0"/>
              </a:rPr>
              <a:t>»</a:t>
            </a:r>
            <a:endParaRPr lang="uk-UA" dirty="0">
              <a:latin typeface="Cambr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98168" y="194250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dirty="0">
                <a:latin typeface="Cambria" pitchFamily="18" charset="0"/>
              </a:rPr>
              <a:t>Харчова промисловість</a:t>
            </a:r>
            <a:r>
              <a:rPr lang="uk-UA" dirty="0">
                <a:latin typeface="Cambria" pitchFamily="18" charset="0"/>
              </a:rPr>
              <a:t>:</a:t>
            </a:r>
          </a:p>
          <a:p>
            <a:r>
              <a:rPr lang="uk-UA" dirty="0">
                <a:latin typeface="Cambria" pitchFamily="18" charset="0"/>
              </a:rPr>
              <a:t>ПАТ «Завод мінеральних вод»</a:t>
            </a:r>
            <a:endParaRPr lang="uk-UA" b="1" dirty="0">
              <a:latin typeface="Cambria" pitchFamily="18" charset="0"/>
            </a:endParaRPr>
          </a:p>
          <a:p>
            <a:r>
              <a:rPr lang="uk-UA" dirty="0">
                <a:latin typeface="Cambria" pitchFamily="18" charset="0"/>
              </a:rPr>
              <a:t>ТДВ “Миргородський хлібозавод”.</a:t>
            </a:r>
            <a:endParaRPr lang="uk-UA" dirty="0">
              <a:latin typeface="Cambr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068" y="6211669"/>
            <a:ext cx="42522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Cambria" pitchFamily="18" charset="0"/>
              </a:rPr>
              <a:t>Виробництво пластмасових виробів</a:t>
            </a:r>
          </a:p>
          <a:p>
            <a:r>
              <a:rPr lang="uk-UA" dirty="0">
                <a:latin typeface="Cambria" pitchFamily="18" charset="0"/>
              </a:rPr>
              <a:t>ТОВ «М-</a:t>
            </a:r>
            <a:r>
              <a:rPr lang="uk-UA" dirty="0" err="1">
                <a:latin typeface="Cambria" pitchFamily="18" charset="0"/>
              </a:rPr>
              <a:t>Термо</a:t>
            </a:r>
            <a:r>
              <a:rPr lang="uk-UA" dirty="0">
                <a:latin typeface="Cambria" pitchFamily="18" charset="0"/>
              </a:rPr>
              <a:t>»</a:t>
            </a:r>
            <a:endParaRPr lang="uk-UA" sz="2000" b="1" dirty="0">
              <a:latin typeface="Cambr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605888" y="561473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dirty="0">
                <a:latin typeface="Cambria" pitchFamily="18" charset="0"/>
              </a:rPr>
              <a:t>Машинобудування та металообробка:</a:t>
            </a:r>
          </a:p>
          <a:p>
            <a:r>
              <a:rPr lang="uk-UA" dirty="0">
                <a:latin typeface="Cambria" pitchFamily="18" charset="0"/>
              </a:rPr>
              <a:t>ПАТ «</a:t>
            </a:r>
            <a:r>
              <a:rPr lang="uk-UA" dirty="0" err="1">
                <a:latin typeface="Cambria" pitchFamily="18" charset="0"/>
              </a:rPr>
              <a:t>Армапром</a:t>
            </a:r>
            <a:r>
              <a:rPr lang="uk-UA" dirty="0">
                <a:latin typeface="Cambria" pitchFamily="18" charset="0"/>
              </a:rPr>
              <a:t>»</a:t>
            </a:r>
            <a:endParaRPr lang="uk-UA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18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" y="-57771"/>
            <a:ext cx="9168852" cy="1258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70" y="-57771"/>
            <a:ext cx="648072" cy="701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2699792" y="60325"/>
            <a:ext cx="33843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  <a:latin typeface="+mj-lt"/>
              </a:rPr>
              <a:t> </a:t>
            </a:r>
            <a:endParaRPr lang="uk-UA" sz="32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519" y="1412776"/>
            <a:ext cx="1872209" cy="192725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72200" y="3176320"/>
            <a:ext cx="2090295" cy="173118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5536" y="4966192"/>
            <a:ext cx="1927253" cy="17174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92281" y="1412776"/>
            <a:ext cx="1890026" cy="192725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65584" y="4725145"/>
            <a:ext cx="2459372" cy="2080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85676" y="4966192"/>
            <a:ext cx="2090295" cy="17174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"/>
          <p:cNvSpPr txBox="1">
            <a:spLocks noChangeArrowheads="1"/>
          </p:cNvSpPr>
          <p:nvPr/>
        </p:nvSpPr>
        <p:spPr bwMode="auto">
          <a:xfrm>
            <a:off x="587895" y="1371258"/>
            <a:ext cx="79930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sz="2800" b="1" dirty="0" smtClean="0">
                <a:solidFill>
                  <a:srgbClr val="C00000"/>
                </a:solidFill>
                <a:latin typeface="Cambria" pitchFamily="18" charset="0"/>
              </a:rPr>
              <a:t>МИРГОРОД-КУРОРТНИЙ</a:t>
            </a:r>
            <a:endParaRPr lang="uk-UA" sz="28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677246" y="1898149"/>
            <a:ext cx="3851275" cy="25542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uk-UA" sz="1600" b="1" dirty="0" err="1">
                <a:latin typeface="Cambria" panose="02040503050406030204" pitchFamily="18" charset="0"/>
              </a:rPr>
              <a:t>ПрАТ</a:t>
            </a:r>
            <a:r>
              <a:rPr lang="uk-UA" sz="1600" b="1" dirty="0">
                <a:latin typeface="Cambria" panose="02040503050406030204" pitchFamily="18" charset="0"/>
              </a:rPr>
              <a:t> ЛОЗ «Миргородкурорт»</a:t>
            </a:r>
          </a:p>
          <a:p>
            <a:pPr marL="342900" indent="-342900" algn="just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uk-UA" sz="1600" dirty="0">
                <a:latin typeface="Cambria" panose="02040503050406030204" pitchFamily="18" charset="0"/>
              </a:rPr>
              <a:t>Санаторій «Миргород»</a:t>
            </a:r>
          </a:p>
          <a:p>
            <a:pPr marL="342900" indent="-342900" algn="just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uk-UA" sz="1600" dirty="0">
                <a:latin typeface="Cambria" panose="02040503050406030204" pitchFamily="18" charset="0"/>
              </a:rPr>
              <a:t>Санаторій «Полтава»</a:t>
            </a:r>
          </a:p>
          <a:p>
            <a:pPr marL="342900" indent="-342900" algn="just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uk-UA" sz="1600" dirty="0">
                <a:latin typeface="Cambria" panose="02040503050406030204" pitchFamily="18" charset="0"/>
              </a:rPr>
              <a:t>Санаторій «Березовий гай»</a:t>
            </a:r>
          </a:p>
          <a:p>
            <a:pPr marL="342900" indent="-342900" algn="just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uk-UA" sz="1600" dirty="0">
                <a:latin typeface="Cambria" panose="02040503050406030204" pitchFamily="18" charset="0"/>
              </a:rPr>
              <a:t>Санаторій «Хорол»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uk-UA" sz="1600" b="1" dirty="0">
                <a:latin typeface="Cambria" panose="02040503050406030204" pitchFamily="18" charset="0"/>
              </a:rPr>
              <a:t>Санаторій ім. М.В.Гоголя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uk-UA" sz="1600" b="1" dirty="0">
                <a:latin typeface="Cambria" panose="02040503050406030204" pitchFamily="18" charset="0"/>
              </a:rPr>
              <a:t>Спеціалізований санаторій «Слава»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uk-UA" sz="1600" b="1" dirty="0">
                <a:latin typeface="Cambria" panose="02040503050406030204" pitchFamily="18" charset="0"/>
              </a:rPr>
              <a:t>Медичний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uk-UA" sz="1600" b="1" dirty="0">
                <a:latin typeface="Cambria" panose="02040503050406030204" pitchFamily="18" charset="0"/>
              </a:rPr>
              <a:t>реабілітаційний</a:t>
            </a:r>
            <a:r>
              <a:rPr lang="ru-RU" sz="1600" b="1" dirty="0">
                <a:latin typeface="Cambria" panose="02040503050406030204" pitchFamily="18" charset="0"/>
              </a:rPr>
              <a:t> центр «Миргород» </a:t>
            </a:r>
            <a:endParaRPr lang="uk-UA" sz="1600" b="1" dirty="0">
              <a:latin typeface="Cambria" panose="020405030504060302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uk-UA" sz="1600" b="1" dirty="0">
                <a:latin typeface="Cambria" panose="02040503050406030204" pitchFamily="18" charset="0"/>
              </a:rPr>
              <a:t>Санаторій  «Радужний» </a:t>
            </a:r>
            <a:endParaRPr lang="uk-UA" sz="2000" dirty="0">
              <a:latin typeface="Cambria" panose="020405030504060302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" y="3387883"/>
            <a:ext cx="2480201" cy="157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62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" y="-57771"/>
            <a:ext cx="9168852" cy="1258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70" y="-57771"/>
            <a:ext cx="648072" cy="701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2699792" y="60325"/>
            <a:ext cx="33843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  <a:latin typeface="+mj-lt"/>
              </a:rPr>
              <a:t> </a:t>
            </a:r>
            <a:endParaRPr lang="uk-UA" sz="32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5" name="TextBox 2"/>
          <p:cNvSpPr txBox="1">
            <a:spLocks noChangeArrowheads="1"/>
          </p:cNvSpPr>
          <p:nvPr/>
        </p:nvSpPr>
        <p:spPr bwMode="auto">
          <a:xfrm>
            <a:off x="587895" y="1371258"/>
            <a:ext cx="79930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sz="2800" b="1" dirty="0" smtClean="0">
                <a:solidFill>
                  <a:srgbClr val="C00000"/>
                </a:solidFill>
                <a:latin typeface="Cambria" pitchFamily="18" charset="0"/>
              </a:rPr>
              <a:t>Санаторно-курортне лікування</a:t>
            </a:r>
            <a:endParaRPr lang="uk-UA" sz="28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528" y="1880757"/>
            <a:ext cx="2006391" cy="1344987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07704" y="3395408"/>
            <a:ext cx="2160240" cy="1344987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86945" y="1902174"/>
            <a:ext cx="2129018" cy="1424564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14935" y="1894478"/>
            <a:ext cx="1952905" cy="1342378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64088" y="3386137"/>
            <a:ext cx="2469157" cy="1331941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3528" y="5013176"/>
            <a:ext cx="2664296" cy="1608232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372200" y="4900912"/>
            <a:ext cx="2571563" cy="1720496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670" y="4605283"/>
            <a:ext cx="2790825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550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2146</TotalTime>
  <Words>1297</Words>
  <Application>Microsoft Office PowerPoint</Application>
  <PresentationFormat>Экран (4:3)</PresentationFormat>
  <Paragraphs>205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Pub-Invest</dc:creator>
  <cp:lastModifiedBy>Pub-Invest</cp:lastModifiedBy>
  <cp:revision>151</cp:revision>
  <cp:lastPrinted>2018-05-23T11:45:36Z</cp:lastPrinted>
  <dcterms:created xsi:type="dcterms:W3CDTF">2017-06-19T13:53:32Z</dcterms:created>
  <dcterms:modified xsi:type="dcterms:W3CDTF">2018-05-23T13:19:51Z</dcterms:modified>
</cp:coreProperties>
</file>