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2" r:id="rId9"/>
  </p:sldIdLst>
  <p:sldSz cx="9040813" cy="6386513"/>
  <p:notesSz cx="6858000" cy="9144000"/>
  <p:defaultTextStyle>
    <a:defPPr>
      <a:defRPr lang="ru-RU"/>
    </a:defPPr>
    <a:lvl1pPr marL="0" algn="l" defTabSz="8927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46384" algn="l" defTabSz="8927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92768" algn="l" defTabSz="8927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39151" algn="l" defTabSz="8927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85534" algn="l" defTabSz="8927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31918" algn="l" defTabSz="8927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78302" algn="l" defTabSz="8927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24686" algn="l" defTabSz="8927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571068" algn="l" defTabSz="8927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12">
          <p15:clr>
            <a:srgbClr val="A4A3A4"/>
          </p15:clr>
        </p15:guide>
        <p15:guide id="2" pos="28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3399"/>
    <a:srgbClr val="FF6600"/>
    <a:srgbClr val="0000CC"/>
    <a:srgbClr val="0000FF"/>
    <a:srgbClr val="B8ADD7"/>
    <a:srgbClr val="0020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654" y="-552"/>
      </p:cViewPr>
      <p:guideLst>
        <p:guide orient="horz" pos="2012"/>
        <p:guide pos="2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C4640-0F66-47A9-9CE3-C8CEDBDCAC4D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5A66C-C788-4FBA-999F-9DA883871B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436761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998DF-8DF1-460C-8008-DAB8DA70449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685800"/>
            <a:ext cx="4851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22B89-174B-4D0A-8123-DF6B4BFEE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130936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8927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46384" algn="l" defTabSz="8927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92768" algn="l" defTabSz="8927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39151" algn="l" defTabSz="8927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85534" algn="l" defTabSz="8927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31918" algn="l" defTabSz="8927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78302" algn="l" defTabSz="8927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24686" algn="l" defTabSz="8927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71068" algn="l" defTabSz="8927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3300" y="685800"/>
            <a:ext cx="4851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42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3300" y="685800"/>
            <a:ext cx="4851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42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3300" y="685800"/>
            <a:ext cx="4851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42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3300" y="685800"/>
            <a:ext cx="4851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42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3300" y="685800"/>
            <a:ext cx="4851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42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3300" y="685800"/>
            <a:ext cx="4851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42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3300" y="685800"/>
            <a:ext cx="4851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42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3300" y="685800"/>
            <a:ext cx="4851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42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8061" y="1983960"/>
            <a:ext cx="7684691" cy="1368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6123" y="3619024"/>
            <a:ext cx="6328570" cy="16321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5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0D00-7382-49B4-8978-9D62C0CD1E87}" type="datetime1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93C2-DF2C-4782-9B8B-614975633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4119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01EA-897F-4F85-A2D9-48C10661E79B}" type="datetime1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93C2-DF2C-4782-9B8B-614975633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665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4590" y="255757"/>
            <a:ext cx="2034183" cy="54492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2041" y="255757"/>
            <a:ext cx="5951868" cy="54492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2BBC-16B6-491D-881E-B84D60629BFF}" type="datetime1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93C2-DF2C-4782-9B8B-614975633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038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801-5F7B-4268-88FE-5B4D76F17BCD}" type="datetime1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93C2-DF2C-4782-9B8B-614975633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6739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162" y="4103926"/>
            <a:ext cx="7684691" cy="1268432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162" y="2706878"/>
            <a:ext cx="7684691" cy="13970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29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3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85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322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787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251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71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EF5A-248B-4C7E-9550-4E82BC02673B}" type="datetime1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93C2-DF2C-4782-9B8B-614975633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91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2041" y="1490187"/>
            <a:ext cx="3993025" cy="421480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95748" y="1490187"/>
            <a:ext cx="3993025" cy="421480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3339-1812-442F-9F95-1A77C5A9A349}" type="datetime1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93C2-DF2C-4782-9B8B-614975633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5687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2041" y="1429574"/>
            <a:ext cx="3994596" cy="595778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6456" indent="0">
              <a:buNone/>
              <a:defRPr sz="2000" b="1"/>
            </a:lvl2pPr>
            <a:lvl3pPr marL="892912" indent="0">
              <a:buNone/>
              <a:defRPr sz="1800" b="1"/>
            </a:lvl3pPr>
            <a:lvl4pPr marL="1339367" indent="0">
              <a:buNone/>
              <a:defRPr sz="1600" b="1"/>
            </a:lvl4pPr>
            <a:lvl5pPr marL="1785823" indent="0">
              <a:buNone/>
              <a:defRPr sz="1600" b="1"/>
            </a:lvl5pPr>
            <a:lvl6pPr marL="2232279" indent="0">
              <a:buNone/>
              <a:defRPr sz="1600" b="1"/>
            </a:lvl6pPr>
            <a:lvl7pPr marL="2678735" indent="0">
              <a:buNone/>
              <a:defRPr sz="1600" b="1"/>
            </a:lvl7pPr>
            <a:lvl8pPr marL="3125191" indent="0">
              <a:buNone/>
              <a:defRPr sz="1600" b="1"/>
            </a:lvl8pPr>
            <a:lvl9pPr marL="35716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2041" y="2025352"/>
            <a:ext cx="3994596" cy="3679637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92608" y="1429574"/>
            <a:ext cx="3996165" cy="595778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6456" indent="0">
              <a:buNone/>
              <a:defRPr sz="2000" b="1"/>
            </a:lvl2pPr>
            <a:lvl3pPr marL="892912" indent="0">
              <a:buNone/>
              <a:defRPr sz="1800" b="1"/>
            </a:lvl3pPr>
            <a:lvl4pPr marL="1339367" indent="0">
              <a:buNone/>
              <a:defRPr sz="1600" b="1"/>
            </a:lvl4pPr>
            <a:lvl5pPr marL="1785823" indent="0">
              <a:buNone/>
              <a:defRPr sz="1600" b="1"/>
            </a:lvl5pPr>
            <a:lvl6pPr marL="2232279" indent="0">
              <a:buNone/>
              <a:defRPr sz="1600" b="1"/>
            </a:lvl6pPr>
            <a:lvl7pPr marL="2678735" indent="0">
              <a:buNone/>
              <a:defRPr sz="1600" b="1"/>
            </a:lvl7pPr>
            <a:lvl8pPr marL="3125191" indent="0">
              <a:buNone/>
              <a:defRPr sz="1600" b="1"/>
            </a:lvl8pPr>
            <a:lvl9pPr marL="35716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92608" y="2025352"/>
            <a:ext cx="3996165" cy="3679637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CDAF-DFC8-4AF4-B15A-A71E39C624D4}" type="datetime1">
              <a:rPr lang="ru-RU" smtClean="0"/>
              <a:pPr/>
              <a:t>03.03.2017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93C2-DF2C-4782-9B8B-614975633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940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8B33-F24B-4A31-B82B-C709CDC58FC1}" type="datetime1">
              <a:rPr lang="ru-RU" smtClean="0"/>
              <a:pPr/>
              <a:t>03.03.2017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93C2-DF2C-4782-9B8B-614975633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492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DD33-AFB9-49CA-B12A-5C31A89524A0}" type="datetime1">
              <a:rPr lang="ru-RU" smtClean="0"/>
              <a:pPr/>
              <a:t>03.03.2017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93C2-DF2C-4782-9B8B-614975633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285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041" y="254278"/>
            <a:ext cx="2974366" cy="108215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4707" y="254279"/>
            <a:ext cx="5054066" cy="545071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2041" y="1336438"/>
            <a:ext cx="2974366" cy="4368553"/>
          </a:xfrm>
        </p:spPr>
        <p:txBody>
          <a:bodyPr/>
          <a:lstStyle>
            <a:lvl1pPr marL="0" indent="0">
              <a:buNone/>
              <a:defRPr sz="1400"/>
            </a:lvl1pPr>
            <a:lvl2pPr marL="446456" indent="0">
              <a:buNone/>
              <a:defRPr sz="1200"/>
            </a:lvl2pPr>
            <a:lvl3pPr marL="892912" indent="0">
              <a:buNone/>
              <a:defRPr sz="1000"/>
            </a:lvl3pPr>
            <a:lvl4pPr marL="1339367" indent="0">
              <a:buNone/>
              <a:defRPr sz="900"/>
            </a:lvl4pPr>
            <a:lvl5pPr marL="1785823" indent="0">
              <a:buNone/>
              <a:defRPr sz="900"/>
            </a:lvl5pPr>
            <a:lvl6pPr marL="2232279" indent="0">
              <a:buNone/>
              <a:defRPr sz="900"/>
            </a:lvl6pPr>
            <a:lvl7pPr marL="2678735" indent="0">
              <a:buNone/>
              <a:defRPr sz="900"/>
            </a:lvl7pPr>
            <a:lvl8pPr marL="3125191" indent="0">
              <a:buNone/>
              <a:defRPr sz="900"/>
            </a:lvl8pPr>
            <a:lvl9pPr marL="357164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0C5C-7611-4C5C-974A-E97B0BBE2A7F}" type="datetime1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93C2-DF2C-4782-9B8B-614975633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289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2063" y="4470559"/>
            <a:ext cx="5424488" cy="5277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72063" y="570647"/>
            <a:ext cx="5424488" cy="3831908"/>
          </a:xfrm>
        </p:spPr>
        <p:txBody>
          <a:bodyPr/>
          <a:lstStyle>
            <a:lvl1pPr marL="0" indent="0">
              <a:buNone/>
              <a:defRPr sz="3100"/>
            </a:lvl1pPr>
            <a:lvl2pPr marL="446456" indent="0">
              <a:buNone/>
              <a:defRPr sz="2700"/>
            </a:lvl2pPr>
            <a:lvl3pPr marL="892912" indent="0">
              <a:buNone/>
              <a:defRPr sz="2300"/>
            </a:lvl3pPr>
            <a:lvl4pPr marL="1339367" indent="0">
              <a:buNone/>
              <a:defRPr sz="2000"/>
            </a:lvl4pPr>
            <a:lvl5pPr marL="1785823" indent="0">
              <a:buNone/>
              <a:defRPr sz="2000"/>
            </a:lvl5pPr>
            <a:lvl6pPr marL="2232279" indent="0">
              <a:buNone/>
              <a:defRPr sz="2000"/>
            </a:lvl6pPr>
            <a:lvl7pPr marL="2678735" indent="0">
              <a:buNone/>
              <a:defRPr sz="2000"/>
            </a:lvl7pPr>
            <a:lvl8pPr marL="3125191" indent="0">
              <a:buNone/>
              <a:defRPr sz="2000"/>
            </a:lvl8pPr>
            <a:lvl9pPr marL="357164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72063" y="4998334"/>
            <a:ext cx="5424488" cy="749528"/>
          </a:xfrm>
        </p:spPr>
        <p:txBody>
          <a:bodyPr/>
          <a:lstStyle>
            <a:lvl1pPr marL="0" indent="0">
              <a:buNone/>
              <a:defRPr sz="1400"/>
            </a:lvl1pPr>
            <a:lvl2pPr marL="446456" indent="0">
              <a:buNone/>
              <a:defRPr sz="1200"/>
            </a:lvl2pPr>
            <a:lvl3pPr marL="892912" indent="0">
              <a:buNone/>
              <a:defRPr sz="1000"/>
            </a:lvl3pPr>
            <a:lvl4pPr marL="1339367" indent="0">
              <a:buNone/>
              <a:defRPr sz="900"/>
            </a:lvl4pPr>
            <a:lvl5pPr marL="1785823" indent="0">
              <a:buNone/>
              <a:defRPr sz="900"/>
            </a:lvl5pPr>
            <a:lvl6pPr marL="2232279" indent="0">
              <a:buNone/>
              <a:defRPr sz="900"/>
            </a:lvl6pPr>
            <a:lvl7pPr marL="2678735" indent="0">
              <a:buNone/>
              <a:defRPr sz="900"/>
            </a:lvl7pPr>
            <a:lvl8pPr marL="3125191" indent="0">
              <a:buNone/>
              <a:defRPr sz="900"/>
            </a:lvl8pPr>
            <a:lvl9pPr marL="357164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F93B-5DB2-4A65-8C58-3B28CE84831B}" type="datetime1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93C2-DF2C-4782-9B8B-614975633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128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041" y="255757"/>
            <a:ext cx="8136731" cy="1064419"/>
          </a:xfrm>
          <a:prstGeom prst="rect">
            <a:avLst/>
          </a:prstGeom>
        </p:spPr>
        <p:txBody>
          <a:bodyPr vert="horz" lIns="89291" tIns="44646" rIns="89291" bIns="4464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2041" y="1490187"/>
            <a:ext cx="8136731" cy="4214803"/>
          </a:xfrm>
          <a:prstGeom prst="rect">
            <a:avLst/>
          </a:prstGeom>
        </p:spPr>
        <p:txBody>
          <a:bodyPr vert="horz" lIns="89291" tIns="44646" rIns="89291" bIns="4464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2041" y="5919352"/>
            <a:ext cx="2109523" cy="340022"/>
          </a:xfrm>
          <a:prstGeom prst="rect">
            <a:avLst/>
          </a:prstGeom>
        </p:spPr>
        <p:txBody>
          <a:bodyPr vert="horz" lIns="89291" tIns="44646" rIns="89291" bIns="4464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CB57B-67A3-4F6B-A63D-A2F8A8BA221C}" type="datetime1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88946" y="5919352"/>
            <a:ext cx="2862924" cy="340022"/>
          </a:xfrm>
          <a:prstGeom prst="rect">
            <a:avLst/>
          </a:prstGeom>
        </p:spPr>
        <p:txBody>
          <a:bodyPr vert="horz" lIns="89291" tIns="44646" rIns="89291" bIns="4464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79249" y="5919352"/>
            <a:ext cx="2109523" cy="340022"/>
          </a:xfrm>
          <a:prstGeom prst="rect">
            <a:avLst/>
          </a:prstGeom>
        </p:spPr>
        <p:txBody>
          <a:bodyPr vert="horz" lIns="89291" tIns="44646" rIns="89291" bIns="4464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F93C2-DF2C-4782-9B8B-614975633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49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dt="0"/>
  <p:txStyles>
    <p:titleStyle>
      <a:lvl1pPr algn="ctr" defTabSz="892912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842" indent="-334842" algn="l" defTabSz="892912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91" indent="-279035" algn="l" defTabSz="892912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140" indent="-223228" algn="l" defTabSz="89291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595" indent="-223228" algn="l" defTabSz="8929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9051" indent="-223228" algn="l" defTabSz="8929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507" indent="-223228" algn="l" defTabSz="8929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963" indent="-223228" algn="l" defTabSz="8929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419" indent="-223228" algn="l" defTabSz="8929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874" indent="-223228" algn="l" defTabSz="8929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9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56" algn="l" defTabSz="8929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2912" algn="l" defTabSz="8929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367" algn="l" defTabSz="8929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823" algn="l" defTabSz="8929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279" algn="l" defTabSz="8929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735" algn="l" defTabSz="8929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5191" algn="l" defTabSz="8929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646" algn="l" defTabSz="8929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:\mail\Pr_OBL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253" y="-1"/>
            <a:ext cx="9049066" cy="639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988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B:\mail\Pr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9" y="0"/>
            <a:ext cx="9033584" cy="638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969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:\mail\Pr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633"/>
            <a:ext cx="9058278" cy="639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23035" y="3188939"/>
            <a:ext cx="1053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C0000"/>
                </a:solidFill>
                <a:latin typeface="Lego"/>
              </a:rPr>
              <a:t>57,14%</a:t>
            </a:r>
            <a:endParaRPr lang="ru-RU" sz="2000" b="1" dirty="0">
              <a:solidFill>
                <a:srgbClr val="CC0000"/>
              </a:solidFill>
              <a:latin typeface="Leg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24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368278" y="1857042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УМОВИ КРЕДИТУВАННЯ:</a:t>
            </a:r>
            <a:endParaRPr lang="ru-RU" sz="20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68278" y="3963778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ВИМОГИ ДО ПОЗИЧАЛЬНИКА</a:t>
            </a:r>
            <a:endParaRPr lang="ru-RU" sz="20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098" name="Picture 2" descr="B:\mail\Pr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7" y="-2"/>
            <a:ext cx="9033256" cy="638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468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:\mail\Pr_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544" y="-1"/>
            <a:ext cx="9055357" cy="641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28854" y="2307000"/>
            <a:ext cx="45264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>
                <a:latin typeface="Lato" panose="020F0502020204030203" pitchFamily="34" charset="0"/>
                <a:cs typeface="Lato" panose="020F0502020204030203" pitchFamily="34" charset="0"/>
              </a:rPr>
              <a:t>Відсоткова ставка – </a:t>
            </a:r>
            <a:r>
              <a:rPr lang="uk-UA" sz="1200" b="1" dirty="0" smtClean="0">
                <a:latin typeface="Lato" panose="020F0502020204030203" pitchFamily="34" charset="0"/>
                <a:cs typeface="Lato" panose="020F0502020204030203" pitchFamily="34" charset="0"/>
              </a:rPr>
              <a:t>17</a:t>
            </a:r>
            <a:r>
              <a:rPr lang="en-US" sz="1200" b="1" dirty="0" smtClean="0">
                <a:solidFill>
                  <a:srgbClr val="00B050"/>
                </a:solidFill>
                <a:latin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uk-UA" sz="1200" b="1" dirty="0">
                <a:solidFill>
                  <a:srgbClr val="00B050"/>
                </a:solidFill>
                <a:latin typeface="Lato" panose="020F0502020204030203" pitchFamily="34" charset="0"/>
                <a:cs typeface="Lato" panose="020F0502020204030203" pitchFamily="34" charset="0"/>
              </a:rPr>
              <a:t>5% річних</a:t>
            </a:r>
            <a:r>
              <a:rPr lang="uk-UA" sz="1200" b="1" dirty="0"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uk-UA" sz="1200" b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uk-UA" sz="1200" b="1" dirty="0">
                <a:latin typeface="Lato" panose="020F0502020204030203" pitchFamily="34" charset="0"/>
                <a:cs typeface="Lato" panose="020F0502020204030203" pitchFamily="34" charset="0"/>
              </a:rPr>
              <a:t>Максимальна сума кредиту – </a:t>
            </a:r>
            <a:r>
              <a:rPr lang="uk-UA" sz="1200" b="1" dirty="0">
                <a:solidFill>
                  <a:srgbClr val="00B050"/>
                </a:solidFill>
                <a:latin typeface="Lato" panose="020F0502020204030203" pitchFamily="34" charset="0"/>
                <a:cs typeface="Lato" panose="020F0502020204030203" pitchFamily="34" charset="0"/>
              </a:rPr>
              <a:t>50 тис. </a:t>
            </a:r>
            <a:r>
              <a:rPr lang="uk-UA" sz="1200" b="1" dirty="0" err="1">
                <a:solidFill>
                  <a:srgbClr val="00B050"/>
                </a:solidFill>
                <a:latin typeface="Lato" panose="020F0502020204030203" pitchFamily="34" charset="0"/>
                <a:cs typeface="Lato" panose="020F0502020204030203" pitchFamily="34" charset="0"/>
              </a:rPr>
              <a:t>грн</a:t>
            </a:r>
            <a:endParaRPr lang="uk-UA" sz="1200" b="1" dirty="0">
              <a:solidFill>
                <a:srgbClr val="00B05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uk-UA" sz="1200" b="1" dirty="0">
                <a:latin typeface="Lato" panose="020F0502020204030203" pitchFamily="34" charset="0"/>
                <a:cs typeface="Lato" panose="020F0502020204030203" pitchFamily="34" charset="0"/>
              </a:rPr>
              <a:t>Строк кредитування – </a:t>
            </a:r>
            <a:r>
              <a:rPr lang="uk-UA" sz="1200" b="1" dirty="0">
                <a:solidFill>
                  <a:srgbClr val="00B050"/>
                </a:solidFill>
                <a:latin typeface="Lato" panose="020F0502020204030203" pitchFamily="34" charset="0"/>
                <a:cs typeface="Lato" panose="020F0502020204030203" pitchFamily="34" charset="0"/>
              </a:rPr>
              <a:t>до 3-х років</a:t>
            </a:r>
            <a:r>
              <a:rPr lang="uk-UA" sz="1200" b="1" dirty="0"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uk-UA" sz="1200" b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uk-UA" sz="1200" b="1" dirty="0">
                <a:latin typeface="Lato" panose="020F0502020204030203" pitchFamily="34" charset="0"/>
                <a:cs typeface="Lato" panose="020F0502020204030203" pitchFamily="34" charset="0"/>
              </a:rPr>
              <a:t>Власний внесок – </a:t>
            </a:r>
            <a:r>
              <a:rPr lang="uk-UA" sz="1200" b="1" dirty="0">
                <a:solidFill>
                  <a:srgbClr val="00B050"/>
                </a:solidFill>
                <a:latin typeface="Lato" panose="020F0502020204030203" pitchFamily="34" charset="0"/>
                <a:cs typeface="Lato" panose="020F0502020204030203" pitchFamily="34" charset="0"/>
              </a:rPr>
              <a:t>від 10% вартості </a:t>
            </a:r>
            <a:r>
              <a:rPr lang="uk-UA" sz="1200" b="1" dirty="0">
                <a:latin typeface="Lato" panose="020F0502020204030203" pitchFamily="34" charset="0"/>
                <a:cs typeface="Lato" panose="020F0502020204030203" pitchFamily="34" charset="0"/>
              </a:rPr>
              <a:t>обладнання</a:t>
            </a:r>
            <a:br>
              <a:rPr lang="uk-UA" sz="1200" b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uk-UA" sz="1200" b="1" dirty="0">
                <a:latin typeface="Lato" panose="020F0502020204030203" pitchFamily="34" charset="0"/>
                <a:cs typeface="Lato" panose="020F0502020204030203" pitchFamily="34" charset="0"/>
              </a:rPr>
              <a:t>Комісія за надання кредиту – </a:t>
            </a:r>
            <a:r>
              <a:rPr lang="uk-UA" sz="1200" b="1" dirty="0" smtClean="0">
                <a:latin typeface="Lato" panose="020F0502020204030203" pitchFamily="34" charset="0"/>
                <a:cs typeface="Lato" panose="020F0502020204030203" pitchFamily="34" charset="0"/>
              </a:rPr>
              <a:t>4,3</a:t>
            </a:r>
            <a:r>
              <a:rPr lang="uk-UA" sz="1200" b="1" dirty="0" smtClean="0">
                <a:solidFill>
                  <a:srgbClr val="00B050"/>
                </a:solidFill>
                <a:latin typeface="Lato" panose="020F0502020204030203" pitchFamily="34" charset="0"/>
                <a:cs typeface="Lato" panose="020F0502020204030203" pitchFamily="34" charset="0"/>
              </a:rPr>
              <a:t>% </a:t>
            </a:r>
            <a:r>
              <a:rPr lang="uk-UA" sz="1200" b="1" dirty="0">
                <a:solidFill>
                  <a:srgbClr val="00B050"/>
                </a:solidFill>
                <a:latin typeface="Lato" panose="020F0502020204030203" pitchFamily="34" charset="0"/>
                <a:cs typeface="Lato" panose="020F0502020204030203" pitchFamily="34" charset="0"/>
              </a:rPr>
              <a:t>від суми кредиту</a:t>
            </a:r>
            <a:r>
              <a:rPr lang="uk-UA" sz="1200" b="1" dirty="0"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uk-UA" sz="1200" b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uk-UA" sz="1200" b="1" dirty="0"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Відсутня застава</a:t>
            </a:r>
            <a:br>
              <a:rPr lang="uk-UA" sz="1200" b="1" dirty="0"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uk-UA" sz="1200" b="1" dirty="0"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Відсутнє будь-яке страхування майна або позичальника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224262" y="438777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 smtClean="0">
                <a:latin typeface="Lato" panose="020F0502020204030203" pitchFamily="34" charset="0"/>
                <a:cs typeface="Lato" panose="020F0502020204030203" pitchFamily="34" charset="0"/>
              </a:rPr>
              <a:t>Вік позичальника </a:t>
            </a:r>
            <a:r>
              <a:rPr lang="uk-UA" sz="1200" b="1" dirty="0" smtClean="0">
                <a:solidFill>
                  <a:srgbClr val="00B050"/>
                </a:solidFill>
                <a:latin typeface="Lato" panose="020F0502020204030203" pitchFamily="34" charset="0"/>
                <a:cs typeface="Lato" panose="020F0502020204030203" pitchFamily="34" charset="0"/>
              </a:rPr>
              <a:t>від 21 до 65 років </a:t>
            </a:r>
            <a:r>
              <a:rPr lang="uk-UA" sz="1200" b="1" dirty="0" smtClean="0">
                <a:latin typeface="Lato" panose="020F0502020204030203" pitchFamily="34" charset="0"/>
                <a:cs typeface="Lato" panose="020F0502020204030203" pitchFamily="34" charset="0"/>
              </a:rPr>
              <a:t>(на момент закінчення кредиту)</a:t>
            </a:r>
            <a:br>
              <a:rPr lang="uk-UA" sz="1200" b="1" dirty="0" smtClean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uk-UA" sz="1200" b="1" dirty="0" smtClean="0">
                <a:latin typeface="Lato" panose="020F0502020204030203" pitchFamily="34" charset="0"/>
                <a:cs typeface="Lato" panose="020F0502020204030203" pitchFamily="34" charset="0"/>
              </a:rPr>
              <a:t>Мінімальний розмір щомісячного доходу – </a:t>
            </a:r>
            <a:r>
              <a:rPr lang="uk-UA" sz="1200" b="1" dirty="0" smtClean="0">
                <a:solidFill>
                  <a:srgbClr val="00B050"/>
                </a:solidFill>
                <a:latin typeface="Lato" panose="020F0502020204030203" pitchFamily="34" charset="0"/>
                <a:cs typeface="Lato" panose="020F0502020204030203" pitchFamily="34" charset="0"/>
              </a:rPr>
              <a:t>1</a:t>
            </a:r>
            <a:r>
              <a:rPr lang="en-US" sz="1200" b="1" smtClean="0">
                <a:solidFill>
                  <a:srgbClr val="00B050"/>
                </a:solidFill>
                <a:latin typeface="Lato" panose="020F0502020204030203" pitchFamily="34" charset="0"/>
                <a:cs typeface="Lato" panose="020F0502020204030203" pitchFamily="34" charset="0"/>
              </a:rPr>
              <a:t>5</a:t>
            </a:r>
            <a:r>
              <a:rPr lang="uk-UA" sz="1200" b="1" smtClean="0">
                <a:solidFill>
                  <a:srgbClr val="00B050"/>
                </a:solidFill>
                <a:latin typeface="Lato" panose="020F0502020204030203" pitchFamily="34" charset="0"/>
                <a:cs typeface="Lato" panose="020F0502020204030203" pitchFamily="34" charset="0"/>
              </a:rPr>
              <a:t>00 </a:t>
            </a:r>
            <a:r>
              <a:rPr lang="uk-UA" sz="1200" b="1" dirty="0" smtClean="0">
                <a:solidFill>
                  <a:srgbClr val="00B050"/>
                </a:solidFill>
                <a:latin typeface="Lato" panose="020F0502020204030203" pitchFamily="34" charset="0"/>
                <a:cs typeface="Lato" panose="020F0502020204030203" pitchFamily="34" charset="0"/>
              </a:rPr>
              <a:t>грн</a:t>
            </a:r>
            <a:endParaRPr lang="ru-RU" sz="1200" b="1" dirty="0">
              <a:solidFill>
                <a:srgbClr val="00B05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8124" y="4969333"/>
            <a:ext cx="54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 smtClean="0">
                <a:latin typeface="Lato" panose="020F0502020204030203" pitchFamily="34" charset="0"/>
                <a:cs typeface="Lato" panose="020F0502020204030203" pitchFamily="34" charset="0"/>
              </a:rPr>
              <a:t>Стаж робити на останньому місці роботи:</a:t>
            </a:r>
            <a:endParaRPr lang="ru-RU" sz="1200" b="1" dirty="0">
              <a:solidFill>
                <a:srgbClr val="FF0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2294" y="5278407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 smtClean="0">
                <a:latin typeface="Lato" panose="020F0502020204030203" pitchFamily="34" charset="0"/>
                <a:cs typeface="Lato" panose="020F0502020204030203" pitchFamily="34" charset="0"/>
              </a:rPr>
              <a:t>для найманих працівників – </a:t>
            </a:r>
            <a:r>
              <a:rPr lang="uk-UA" sz="1200" b="1" dirty="0" smtClean="0">
                <a:solidFill>
                  <a:srgbClr val="00B050"/>
                </a:solidFill>
                <a:latin typeface="Lato" panose="020F0502020204030203" pitchFamily="34" charset="0"/>
                <a:cs typeface="Lato" panose="020F0502020204030203" pitchFamily="34" charset="0"/>
              </a:rPr>
              <a:t>від </a:t>
            </a:r>
            <a:r>
              <a:rPr lang="en-US" sz="1200" b="1" dirty="0" smtClean="0">
                <a:solidFill>
                  <a:srgbClr val="00B050"/>
                </a:solidFill>
                <a:latin typeface="Lato" panose="020F0502020204030203" pitchFamily="34" charset="0"/>
                <a:cs typeface="Lato" panose="020F0502020204030203" pitchFamily="34" charset="0"/>
              </a:rPr>
              <a:t>3</a:t>
            </a:r>
            <a:r>
              <a:rPr lang="uk-UA" sz="1200" b="1" dirty="0" err="1" smtClean="0">
                <a:solidFill>
                  <a:srgbClr val="00B050"/>
                </a:solidFill>
                <a:latin typeface="Lato" panose="020F0502020204030203" pitchFamily="34" charset="0"/>
                <a:cs typeface="Lato" panose="020F0502020204030203" pitchFamily="34" charset="0"/>
              </a:rPr>
              <a:t>-ти</a:t>
            </a:r>
            <a:r>
              <a:rPr lang="uk-UA" sz="1200" b="1" dirty="0" smtClean="0">
                <a:solidFill>
                  <a:srgbClr val="00B05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місяців</a:t>
            </a:r>
            <a:br>
              <a:rPr lang="uk-UA" sz="1200" b="1" dirty="0" smtClean="0">
                <a:solidFill>
                  <a:srgbClr val="00B050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endParaRPr lang="uk-UA" sz="1200" b="1" dirty="0" smtClean="0"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uk-UA" sz="1200" b="1" dirty="0" smtClean="0">
                <a:latin typeface="Lato" panose="020F0502020204030203" pitchFamily="34" charset="0"/>
                <a:cs typeface="Lato" panose="020F0502020204030203" pitchFamily="34" charset="0"/>
              </a:rPr>
              <a:t>для ФОП – </a:t>
            </a:r>
            <a:r>
              <a:rPr lang="uk-UA" sz="1200" b="1" dirty="0" smtClean="0">
                <a:solidFill>
                  <a:srgbClr val="00B050"/>
                </a:solidFill>
                <a:latin typeface="Lato" panose="020F0502020204030203" pitchFamily="34" charset="0"/>
                <a:cs typeface="Lato" panose="020F0502020204030203" pitchFamily="34" charset="0"/>
              </a:rPr>
              <a:t>від 1,5 років</a:t>
            </a:r>
            <a:endParaRPr lang="ru-RU" sz="1200" b="1" dirty="0">
              <a:solidFill>
                <a:srgbClr val="00B05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73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:\mail\Pr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0813" cy="640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11542" y="2305588"/>
            <a:ext cx="13804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latin typeface="Lego"/>
                <a:cs typeface="Lato" panose="020F0502020204030203" pitchFamily="34" charset="0"/>
              </a:rPr>
              <a:t>Надайте до банку документ про придбання товару та документ про факт впровадження заходу </a:t>
            </a:r>
            <a:endParaRPr lang="ru-RU" sz="1000" b="1" dirty="0">
              <a:solidFill>
                <a:srgbClr val="00B050"/>
              </a:solidFill>
              <a:latin typeface="Lego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5195" y="4257781"/>
            <a:ext cx="676966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20% </a:t>
            </a:r>
            <a:r>
              <a:rPr lang="uk-UA" sz="11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від суми наданого кредит </a:t>
            </a:r>
            <a:r>
              <a:rPr lang="uk-UA" sz="1100" b="1" dirty="0" smtClean="0">
                <a:latin typeface="Arial" pitchFamily="34" charset="0"/>
                <a:cs typeface="Arial" pitchFamily="34" charset="0"/>
              </a:rPr>
              <a:t>(35% від суми кредиту для позичальників яким призначена субсидія), але не більше 12 </a:t>
            </a:r>
            <a:r>
              <a:rPr lang="uk-UA" sz="1100" b="1" dirty="0" err="1" smtClean="0">
                <a:latin typeface="Arial" pitchFamily="34" charset="0"/>
                <a:cs typeface="Arial" pitchFamily="34" charset="0"/>
              </a:rPr>
              <a:t>тис.грн</a:t>
            </a:r>
            <a:r>
              <a:rPr lang="uk-UA" sz="1100" b="1" dirty="0" smtClean="0">
                <a:latin typeface="Arial" pitchFamily="34" charset="0"/>
                <a:cs typeface="Arial" pitchFamily="34" charset="0"/>
              </a:rPr>
              <a:t>., якщо за кредитні кошти купуються котли з використанням будь-яких видів палива окрім природного газу та електроенергії</a:t>
            </a:r>
          </a:p>
          <a:p>
            <a:pPr algn="just"/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35</a:t>
            </a:r>
            <a:r>
              <a:rPr lang="uk-UA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uk-UA" sz="1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1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від суми наданого кредит </a:t>
            </a:r>
            <a:r>
              <a:rPr lang="uk-UA" sz="1100" b="1" dirty="0" smtClean="0">
                <a:latin typeface="Arial" pitchFamily="34" charset="0"/>
                <a:cs typeface="Arial" pitchFamily="34" charset="0"/>
              </a:rPr>
              <a:t>(в т.ч. для </a:t>
            </a:r>
            <a:r>
              <a:rPr lang="uk-UA" sz="1100" b="1" dirty="0">
                <a:latin typeface="Arial" pitchFamily="34" charset="0"/>
                <a:cs typeface="Arial" pitchFamily="34" charset="0"/>
              </a:rPr>
              <a:t>позичальників </a:t>
            </a:r>
            <a:r>
              <a:rPr lang="uk-UA" sz="1100" b="1" dirty="0" smtClean="0">
                <a:latin typeface="Arial" pitchFamily="34" charset="0"/>
                <a:cs typeface="Arial" pitchFamily="34" charset="0"/>
              </a:rPr>
              <a:t>яким призначена субсидія</a:t>
            </a:r>
            <a:r>
              <a:rPr lang="uk-UA" sz="1100" b="1" dirty="0">
                <a:latin typeface="Arial" pitchFamily="34" charset="0"/>
                <a:cs typeface="Arial" pitchFamily="34" charset="0"/>
              </a:rPr>
              <a:t>), але не більше </a:t>
            </a:r>
            <a:r>
              <a:rPr lang="uk-UA" sz="11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uk-UA" sz="1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100" b="1" dirty="0" err="1" smtClean="0">
                <a:latin typeface="Arial" pitchFamily="34" charset="0"/>
                <a:cs typeface="Arial" pitchFamily="34" charset="0"/>
              </a:rPr>
              <a:t>тис.грн</a:t>
            </a:r>
            <a:r>
              <a:rPr lang="uk-UA" sz="1100" b="1" dirty="0">
                <a:latin typeface="Arial" pitchFamily="34" charset="0"/>
                <a:cs typeface="Arial" pitchFamily="34" charset="0"/>
              </a:rPr>
              <a:t>., якщо за кредитні кошти </a:t>
            </a:r>
            <a:r>
              <a:rPr lang="uk-UA" sz="1100" b="1" dirty="0" smtClean="0">
                <a:latin typeface="Arial" pitchFamily="34" charset="0"/>
                <a:cs typeface="Arial" pitchFamily="34" charset="0"/>
              </a:rPr>
              <a:t>купується інше </a:t>
            </a:r>
            <a:r>
              <a:rPr lang="uk-UA" sz="1100" b="1" dirty="0" err="1" smtClean="0">
                <a:latin typeface="Arial" pitchFamily="34" charset="0"/>
                <a:cs typeface="Arial" pitchFamily="34" charset="0"/>
              </a:rPr>
              <a:t>енергоефективне</a:t>
            </a:r>
            <a:r>
              <a:rPr lang="uk-UA" sz="1100" b="1" dirty="0" smtClean="0">
                <a:latin typeface="Arial" pitchFamily="34" charset="0"/>
                <a:cs typeface="Arial" pitchFamily="34" charset="0"/>
              </a:rPr>
              <a:t> обладнання </a:t>
            </a:r>
            <a:endParaRPr lang="uk-UA" sz="11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763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:\mail\Pr_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0813" cy="639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52054" y="2368660"/>
            <a:ext cx="6984776" cy="75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uk-UA" b="1" dirty="0" smtClean="0">
                <a:latin typeface="Lego"/>
                <a:cs typeface="Lato" panose="020F0502020204030203" pitchFamily="34" charset="0"/>
              </a:rPr>
              <a:t>Ви можете отримати компенсацію від держави в розмірі до 35% від суми кредиту;</a:t>
            </a:r>
            <a:endParaRPr lang="ru-RU" b="1" dirty="0">
              <a:solidFill>
                <a:srgbClr val="FF0000"/>
              </a:solidFill>
              <a:latin typeface="Lego"/>
              <a:cs typeface="Lato" panose="020F050202020403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2054" y="3119507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uk-UA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Завдяки програмі кредитування «Тепла оселя» можливо отримати кредит без застави зі ставкою </a:t>
            </a:r>
            <a:r>
              <a:rPr lang="uk-UA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17,5</a:t>
            </a:r>
            <a:r>
              <a:rPr lang="uk-UA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% річних;</a:t>
            </a:r>
            <a:endParaRPr lang="ru-RU" sz="1600" b="1" dirty="0">
              <a:solidFill>
                <a:srgbClr val="FF0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903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:\mail\Pr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040813" cy="639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92214" y="4787862"/>
            <a:ext cx="576064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Lato Medium" pitchFamily="34" charset="0"/>
                <a:cs typeface="Lato Medium" pitchFamily="34" charset="0"/>
              </a:rPr>
              <a:t>Відділення 325/16  </a:t>
            </a:r>
            <a:r>
              <a:rPr lang="uk-UA" dirty="0" err="1" smtClean="0">
                <a:latin typeface="Lato Medium" pitchFamily="34" charset="0"/>
                <a:cs typeface="Lato Medium" pitchFamily="34" charset="0"/>
              </a:rPr>
              <a:t>тел</a:t>
            </a:r>
            <a:r>
              <a:rPr lang="uk-UA" dirty="0" smtClean="0">
                <a:latin typeface="Lato Medium" pitchFamily="34" charset="0"/>
                <a:cs typeface="Lato Medium" pitchFamily="34" charset="0"/>
              </a:rPr>
              <a:t> 0503057318, </a:t>
            </a:r>
            <a:r>
              <a:rPr lang="uk-UA" dirty="0" err="1" smtClean="0">
                <a:latin typeface="Lato Medium" pitchFamily="34" charset="0"/>
                <a:cs typeface="Lato Medium" pitchFamily="34" charset="0"/>
              </a:rPr>
              <a:t>тел</a:t>
            </a:r>
            <a:r>
              <a:rPr lang="uk-UA" dirty="0" smtClean="0">
                <a:latin typeface="Lato Medium" pitchFamily="34" charset="0"/>
                <a:cs typeface="Lato Medium" pitchFamily="34" charset="0"/>
              </a:rPr>
              <a:t> роб 5-20-70,5-20-15</a:t>
            </a:r>
            <a:endParaRPr lang="ru-RU" dirty="0">
              <a:latin typeface="Lato Medium" pitchFamily="34" charset="0"/>
              <a:cs typeface="Lato Medium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4222" y="1969120"/>
            <a:ext cx="5904656" cy="98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uk-UA" sz="1550" b="1" dirty="0" smtClean="0">
                <a:latin typeface="Lato" panose="020F0502020204030203" pitchFamily="34" charset="0"/>
                <a:cs typeface="Lato" panose="020F0502020204030203" pitchFamily="34" charset="0"/>
              </a:rPr>
              <a:t>З початку дії програми (21.05.2015р.) в АБ «УКРГАЗБАНК» її умовами скористались </a:t>
            </a:r>
            <a:r>
              <a:rPr lang="uk-UA" sz="1600" b="1" dirty="0" smtClean="0">
                <a:solidFill>
                  <a:srgbClr val="003399"/>
                </a:solidFill>
                <a:latin typeface="Lato" panose="020F0502020204030203" pitchFamily="34" charset="0"/>
                <a:cs typeface="Lato" panose="020F0502020204030203" pitchFamily="34" charset="0"/>
              </a:rPr>
              <a:t>33 237 клієнтів</a:t>
            </a:r>
            <a:r>
              <a:rPr lang="uk-UA" sz="1550" b="1" dirty="0" smtClean="0">
                <a:latin typeface="Lato" panose="020F0502020204030203" pitchFamily="34" charset="0"/>
                <a:cs typeface="Lato" panose="020F0502020204030203" pitchFamily="34" charset="0"/>
              </a:rPr>
              <a:t>, які отримали кредити на суму </a:t>
            </a:r>
            <a:r>
              <a:rPr lang="uk-UA" sz="1600" b="1" dirty="0" smtClean="0">
                <a:solidFill>
                  <a:srgbClr val="003399"/>
                </a:solidFill>
                <a:latin typeface="Lato" panose="020F0502020204030203" pitchFamily="34" charset="0"/>
                <a:cs typeface="Lato" panose="020F0502020204030203" pitchFamily="34" charset="0"/>
              </a:rPr>
              <a:t>більш ніж 592млн.грн</a:t>
            </a:r>
            <a:r>
              <a:rPr lang="uk-UA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  <a:endParaRPr lang="ru-RU" sz="1600" b="1" dirty="0">
              <a:solidFill>
                <a:srgbClr val="FF0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166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1654</TotalTime>
  <Words>197</Words>
  <Application>Microsoft Office PowerPoint</Application>
  <PresentationFormat>Произвольный</PresentationFormat>
  <Paragraphs>16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Будилко Олена Миколаївна</cp:lastModifiedBy>
  <cp:revision>274</cp:revision>
  <dcterms:created xsi:type="dcterms:W3CDTF">2013-11-03T18:06:45Z</dcterms:created>
  <dcterms:modified xsi:type="dcterms:W3CDTF">2017-03-03T10:18:12Z</dcterms:modified>
</cp:coreProperties>
</file>