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0" r:id="rId3"/>
    <p:sldId id="261" r:id="rId4"/>
    <p:sldId id="272" r:id="rId5"/>
    <p:sldId id="269" r:id="rId6"/>
    <p:sldId id="304" r:id="rId7"/>
    <p:sldId id="264" r:id="rId8"/>
    <p:sldId id="265" r:id="rId9"/>
    <p:sldId id="267" r:id="rId10"/>
    <p:sldId id="282" r:id="rId11"/>
    <p:sldId id="268" r:id="rId12"/>
    <p:sldId id="280" r:id="rId13"/>
    <p:sldId id="275" r:id="rId14"/>
    <p:sldId id="288" r:id="rId15"/>
    <p:sldId id="263" r:id="rId16"/>
    <p:sldId id="274" r:id="rId17"/>
    <p:sldId id="276" r:id="rId18"/>
    <p:sldId id="286" r:id="rId19"/>
    <p:sldId id="287" r:id="rId20"/>
    <p:sldId id="313" r:id="rId21"/>
    <p:sldId id="309" r:id="rId22"/>
    <p:sldId id="310" r:id="rId23"/>
    <p:sldId id="311" r:id="rId24"/>
    <p:sldId id="312" r:id="rId25"/>
    <p:sldId id="314" r:id="rId26"/>
    <p:sldId id="273" r:id="rId2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93250" autoAdjust="0"/>
  </p:normalViewPr>
  <p:slideViewPr>
    <p:cSldViewPr>
      <p:cViewPr>
        <p:scale>
          <a:sx n="66" d="100"/>
          <a:sy n="66" d="100"/>
        </p:scale>
        <p:origin x="-118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E24BE8-6E3F-4CBD-92D7-8B18C60DAB50}" type="doc">
      <dgm:prSet loTypeId="urn:microsoft.com/office/officeart/2005/8/layout/vList4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EB9D00DB-7A22-48C7-BDCC-A7625393717D}">
      <dgm:prSet phldrT="[Текст]"/>
      <dgm:spPr/>
      <dgm:t>
        <a:bodyPr/>
        <a:lstStyle/>
        <a:p>
          <a:r>
            <a:rPr lang="uk-UA" b="1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Ян Ваандерс</a:t>
          </a:r>
          <a:endParaRPr lang="uk-UA" b="1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C8BE58-BD4D-4C36-89D1-B17310CE4814}" type="parTrans" cxnId="{A8972557-DA83-43F0-B50F-A6EA5D76FB4B}">
      <dgm:prSet/>
      <dgm:spPr/>
      <dgm:t>
        <a:bodyPr/>
        <a:lstStyle/>
        <a:p>
          <a:endParaRPr lang="uk-UA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286822-8196-4CA9-A1BE-EBC095A554D0}" type="sibTrans" cxnId="{A8972557-DA83-43F0-B50F-A6EA5D76FB4B}">
      <dgm:prSet/>
      <dgm:spPr/>
      <dgm:t>
        <a:bodyPr/>
        <a:lstStyle/>
        <a:p>
          <a:endParaRPr lang="uk-UA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E89E03-26F8-49F7-B828-60540CAF19D4}">
      <dgm:prSet phldrT="[Текст]"/>
      <dgm:spPr/>
      <dgm:t>
        <a:bodyPr/>
        <a:lstStyle/>
        <a:p>
          <a:r>
            <a:rPr lang="uk-UA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Грузія (EECG/</a:t>
          </a:r>
          <a:r>
            <a:rPr lang="uk-UA" noProof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Телаві</a:t>
          </a:r>
          <a:r>
            <a:rPr lang="uk-UA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uk-UA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271CE1-9843-4794-8D00-B1B5E0F794F6}" type="parTrans" cxnId="{0D5BF79A-9ED9-443D-9216-987AE49A8C2F}">
      <dgm:prSet/>
      <dgm:spPr/>
      <dgm:t>
        <a:bodyPr/>
        <a:lstStyle/>
        <a:p>
          <a:endParaRPr lang="uk-UA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F35D73-7020-4FD9-A6CE-3BFD152FCEC8}" type="sibTrans" cxnId="{0D5BF79A-9ED9-443D-9216-987AE49A8C2F}">
      <dgm:prSet/>
      <dgm:spPr/>
      <dgm:t>
        <a:bodyPr/>
        <a:lstStyle/>
        <a:p>
          <a:endParaRPr lang="uk-UA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76D1CE-B931-4A70-87D7-353E0CBC7A32}">
      <dgm:prSet phldrT="[Текст]"/>
      <dgm:spPr/>
      <dgm:t>
        <a:bodyPr/>
        <a:lstStyle/>
        <a:p>
          <a:r>
            <a:rPr lang="uk-UA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Україна (Дубно, Миргород и Чернівці)</a:t>
          </a:r>
          <a:endParaRPr lang="uk-UA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2C7F8E-9D03-48B0-966F-F9486F671F29}" type="parTrans" cxnId="{0D906EC7-71FB-4D57-BABB-1F335E053E48}">
      <dgm:prSet/>
      <dgm:spPr/>
      <dgm:t>
        <a:bodyPr/>
        <a:lstStyle/>
        <a:p>
          <a:endParaRPr lang="uk-UA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C895FB-5719-481A-9A26-8E223120FE09}" type="sibTrans" cxnId="{0D906EC7-71FB-4D57-BABB-1F335E053E48}">
      <dgm:prSet/>
      <dgm:spPr/>
      <dgm:t>
        <a:bodyPr/>
        <a:lstStyle/>
        <a:p>
          <a:endParaRPr lang="uk-UA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3D6C88-ED9A-40CD-9357-C3F8B46151C6}">
      <dgm:prSet phldrT="[Текст]"/>
      <dgm:spPr/>
      <dgm:t>
        <a:bodyPr/>
        <a:lstStyle/>
        <a:p>
          <a:r>
            <a:rPr lang="uk-UA" b="1" noProof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Дмитрий</a:t>
          </a:r>
          <a:r>
            <a:rPr lang="uk-UA" b="1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Іваненко</a:t>
          </a:r>
          <a:endParaRPr lang="uk-UA" b="1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98BAD0-A5F8-4518-9F0F-D293E3BD27E1}" type="parTrans" cxnId="{D3BD3C0D-90CD-41D4-B4BF-FD056CE38CEB}">
      <dgm:prSet/>
      <dgm:spPr/>
      <dgm:t>
        <a:bodyPr/>
        <a:lstStyle/>
        <a:p>
          <a:endParaRPr lang="uk-UA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96715D-67ED-4A5C-967C-791A1C889620}" type="sibTrans" cxnId="{D3BD3C0D-90CD-41D4-B4BF-FD056CE38CEB}">
      <dgm:prSet/>
      <dgm:spPr/>
      <dgm:t>
        <a:bodyPr/>
        <a:lstStyle/>
        <a:p>
          <a:endParaRPr lang="uk-UA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D84693-C206-483C-A28E-CE6AFE0FFE29}">
      <dgm:prSet phldrT="[Текст]"/>
      <dgm:spPr/>
      <dgm:t>
        <a:bodyPr/>
        <a:lstStyle/>
        <a:p>
          <a:r>
            <a:rPr lang="uk-UA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Білорусь (</a:t>
          </a:r>
          <a:r>
            <a:rPr lang="uk-UA" noProof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Ошмяни</a:t>
          </a:r>
          <a:r>
            <a:rPr lang="uk-UA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и Береза)</a:t>
          </a:r>
          <a:endParaRPr lang="uk-UA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C09C93-EC20-4FA9-BFF4-4329DCFCDB6C}" type="parTrans" cxnId="{130D5715-CDDE-405A-B4A5-0404358F6F23}">
      <dgm:prSet/>
      <dgm:spPr/>
      <dgm:t>
        <a:bodyPr/>
        <a:lstStyle/>
        <a:p>
          <a:endParaRPr lang="uk-UA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E9730F-8D73-470C-A2A8-56B05C11373F}" type="sibTrans" cxnId="{130D5715-CDDE-405A-B4A5-0404358F6F23}">
      <dgm:prSet/>
      <dgm:spPr/>
      <dgm:t>
        <a:bodyPr/>
        <a:lstStyle/>
        <a:p>
          <a:endParaRPr lang="uk-UA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489144-9366-49AA-B333-DFE97331471F}">
      <dgm:prSet phldrT="[Текст]"/>
      <dgm:spPr/>
      <dgm:t>
        <a:bodyPr/>
        <a:lstStyle/>
        <a:p>
          <a:r>
            <a:rPr lang="uk-UA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Україна (Гнівань, Суми и Українка)</a:t>
          </a:r>
          <a:endParaRPr lang="uk-UA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EEAE94-9F9D-4905-A854-B3BBDB2E2A0B}" type="parTrans" cxnId="{19BF49DD-1F5D-4804-B212-82B8BE416DD1}">
      <dgm:prSet/>
      <dgm:spPr/>
      <dgm:t>
        <a:bodyPr/>
        <a:lstStyle/>
        <a:p>
          <a:endParaRPr lang="uk-UA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AB878D-AD22-49A0-87E2-A6D2456265C9}" type="sibTrans" cxnId="{19BF49DD-1F5D-4804-B212-82B8BE416DD1}">
      <dgm:prSet/>
      <dgm:spPr/>
      <dgm:t>
        <a:bodyPr/>
        <a:lstStyle/>
        <a:p>
          <a:endParaRPr lang="uk-UA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A86C3D-2EC9-456B-B976-AAC3C85288D5}">
      <dgm:prSet phldrT="[Текст]"/>
      <dgm:spPr/>
      <dgm:t>
        <a:bodyPr/>
        <a:lstStyle/>
        <a:p>
          <a:r>
            <a:rPr lang="uk-UA" b="1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Максим Верещак</a:t>
          </a:r>
          <a:endParaRPr lang="uk-UA" b="1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510115-ADDA-4D23-874A-D1CDC79099AD}" type="sibTrans" cxnId="{617DD333-AD72-4B71-9BB1-523B5188CE1F}">
      <dgm:prSet/>
      <dgm:spPr/>
      <dgm:t>
        <a:bodyPr/>
        <a:lstStyle/>
        <a:p>
          <a:endParaRPr lang="uk-UA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C2F8BE-92D4-439F-8CC9-F30A6F7A84B6}" type="parTrans" cxnId="{617DD333-AD72-4B71-9BB1-523B5188CE1F}">
      <dgm:prSet/>
      <dgm:spPr/>
      <dgm:t>
        <a:bodyPr/>
        <a:lstStyle/>
        <a:p>
          <a:endParaRPr lang="uk-UA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0727DC-8506-4EB0-80EC-E3685D8AD117}">
      <dgm:prSet phldrT="[Текст]"/>
      <dgm:spPr/>
      <dgm:t>
        <a:bodyPr/>
        <a:lstStyle/>
        <a:p>
          <a:r>
            <a:rPr lang="uk-UA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Вірменія (ESF/</a:t>
          </a:r>
          <a:r>
            <a:rPr lang="uk-UA" noProof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Артік</a:t>
          </a:r>
          <a:r>
            <a:rPr lang="uk-UA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и </a:t>
          </a:r>
          <a:r>
            <a:rPr lang="uk-UA" noProof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Апаран</a:t>
          </a:r>
          <a:r>
            <a:rPr lang="uk-UA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Єреван)</a:t>
          </a:r>
          <a:endParaRPr lang="uk-UA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2D5763-A06F-4D88-AA9A-569BA7B2B374}" type="sibTrans" cxnId="{A7598959-E1B0-4AA3-9DE8-097EFE818D7E}">
      <dgm:prSet/>
      <dgm:spPr/>
      <dgm:t>
        <a:bodyPr/>
        <a:lstStyle/>
        <a:p>
          <a:endParaRPr lang="uk-UA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0FD157-FCB6-4E1A-824A-11CB4FEB7C5F}" type="parTrans" cxnId="{A7598959-E1B0-4AA3-9DE8-097EFE818D7E}">
      <dgm:prSet/>
      <dgm:spPr/>
      <dgm:t>
        <a:bodyPr/>
        <a:lstStyle/>
        <a:p>
          <a:endParaRPr lang="uk-UA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B70022-0A25-474B-BA25-358F5ECEA7C4}">
      <dgm:prSet phldrT="[Текст]"/>
      <dgm:spPr/>
      <dgm:t>
        <a:bodyPr/>
        <a:lstStyle/>
        <a:p>
          <a:r>
            <a:rPr lang="uk-UA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Молдова (</a:t>
          </a:r>
          <a:r>
            <a:rPr lang="uk-UA" noProof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Калараши</a:t>
          </a:r>
          <a:r>
            <a:rPr lang="uk-UA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uk-UA" noProof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Кантемір</a:t>
          </a:r>
          <a:r>
            <a:rPr lang="uk-UA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и </a:t>
          </a:r>
          <a:r>
            <a:rPr lang="uk-UA" noProof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Фестелита</a:t>
          </a:r>
          <a:r>
            <a:rPr lang="uk-UA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)</a:t>
          </a:r>
          <a:endParaRPr lang="uk-UA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02B992-4AF0-45F6-BC9D-DCF5C9E34C26}" type="parTrans" cxnId="{7A9FE4DC-AB3F-4BEA-B46A-D185698DDAD6}">
      <dgm:prSet/>
      <dgm:spPr/>
      <dgm:t>
        <a:bodyPr/>
        <a:lstStyle/>
        <a:p>
          <a:endParaRPr lang="uk-UA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707C37-2B89-4074-8CEE-6EF514AEE7EB}" type="sibTrans" cxnId="{7A9FE4DC-AB3F-4BEA-B46A-D185698DDAD6}">
      <dgm:prSet/>
      <dgm:spPr/>
      <dgm:t>
        <a:bodyPr/>
        <a:lstStyle/>
        <a:p>
          <a:endParaRPr lang="uk-UA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83FDE1-5F3C-41DD-9E54-534266B15838}" type="pres">
      <dgm:prSet presAssocID="{DEE24BE8-6E3F-4CBD-92D7-8B18C60DAB5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9255773-6691-456F-B076-28F1A0E44914}" type="pres">
      <dgm:prSet presAssocID="{EB9D00DB-7A22-48C7-BDCC-A7625393717D}" presName="comp" presStyleCnt="0"/>
      <dgm:spPr/>
    </dgm:pt>
    <dgm:pt modelId="{5B66E9AF-CE09-4287-83DD-4E3A717CCE6C}" type="pres">
      <dgm:prSet presAssocID="{EB9D00DB-7A22-48C7-BDCC-A7625393717D}" presName="box" presStyleLbl="node1" presStyleIdx="0" presStyleCnt="3"/>
      <dgm:spPr/>
      <dgm:t>
        <a:bodyPr/>
        <a:lstStyle/>
        <a:p>
          <a:endParaRPr lang="uk-UA"/>
        </a:p>
      </dgm:t>
    </dgm:pt>
    <dgm:pt modelId="{E9E8B8E5-E246-4F0B-ADB1-2813742D49C4}" type="pres">
      <dgm:prSet presAssocID="{EB9D00DB-7A22-48C7-BDCC-A7625393717D}" presName="img" presStyleLbl="fgImgPlace1" presStyleIdx="0" presStyleCnt="3"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6D797A51-1978-41E4-B608-76AA41DE10CF}" type="pres">
      <dgm:prSet presAssocID="{EB9D00DB-7A22-48C7-BDCC-A7625393717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7888B4C-14C1-413D-BA11-516D121DBD47}" type="pres">
      <dgm:prSet presAssocID="{0A286822-8196-4CA9-A1BE-EBC095A554D0}" presName="spacer" presStyleCnt="0"/>
      <dgm:spPr/>
    </dgm:pt>
    <dgm:pt modelId="{EE3F6039-8810-48DB-9F27-0C16197B3A26}" type="pres">
      <dgm:prSet presAssocID="{4EA86C3D-2EC9-456B-B976-AAC3C85288D5}" presName="comp" presStyleCnt="0"/>
      <dgm:spPr/>
    </dgm:pt>
    <dgm:pt modelId="{EA1672B5-37FE-450A-B4D6-FEC505A703E8}" type="pres">
      <dgm:prSet presAssocID="{4EA86C3D-2EC9-456B-B976-AAC3C85288D5}" presName="box" presStyleLbl="node1" presStyleIdx="1" presStyleCnt="3"/>
      <dgm:spPr/>
      <dgm:t>
        <a:bodyPr/>
        <a:lstStyle/>
        <a:p>
          <a:endParaRPr lang="uk-UA"/>
        </a:p>
      </dgm:t>
    </dgm:pt>
    <dgm:pt modelId="{3598B1F6-02F6-41E3-8ACB-FCDF233FDB1C}" type="pres">
      <dgm:prSet presAssocID="{4EA86C3D-2EC9-456B-B976-AAC3C85288D5}" presName="img" presStyleLbl="fgImgPlace1" presStyleIdx="1" presStyleCnt="3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518744E0-B97E-436E-A8D9-5827A3CC61E0}" type="pres">
      <dgm:prSet presAssocID="{4EA86C3D-2EC9-456B-B976-AAC3C85288D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C211D21-B058-401A-9911-F128DD7BF454}" type="pres">
      <dgm:prSet presAssocID="{52510115-ADDA-4D23-874A-D1CDC79099AD}" presName="spacer" presStyleCnt="0"/>
      <dgm:spPr/>
    </dgm:pt>
    <dgm:pt modelId="{93494765-784D-4A12-AFE6-866934D1D3F3}" type="pres">
      <dgm:prSet presAssocID="{623D6C88-ED9A-40CD-9357-C3F8B46151C6}" presName="comp" presStyleCnt="0"/>
      <dgm:spPr/>
    </dgm:pt>
    <dgm:pt modelId="{2BD065B5-C303-4A54-8733-B29F801C1A5C}" type="pres">
      <dgm:prSet presAssocID="{623D6C88-ED9A-40CD-9357-C3F8B46151C6}" presName="box" presStyleLbl="node1" presStyleIdx="2" presStyleCnt="3"/>
      <dgm:spPr/>
      <dgm:t>
        <a:bodyPr/>
        <a:lstStyle/>
        <a:p>
          <a:endParaRPr lang="uk-UA"/>
        </a:p>
      </dgm:t>
    </dgm:pt>
    <dgm:pt modelId="{B30D68DC-A517-4AFE-B3B7-0B33A5F9D09E}" type="pres">
      <dgm:prSet presAssocID="{623D6C88-ED9A-40CD-9357-C3F8B46151C6}" presName="img" presStyleLbl="fgImgPlace1" presStyleIdx="2" presStyleCnt="3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FE06D3B6-CA94-45DE-B7BC-C1137EBC8310}" type="pres">
      <dgm:prSet presAssocID="{623D6C88-ED9A-40CD-9357-C3F8B46151C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FC116FB-E39F-4C15-B0FC-E9D232B98FF0}" type="presOf" srcId="{73489144-9366-49AA-B333-DFE97331471F}" destId="{FE06D3B6-CA94-45DE-B7BC-C1137EBC8310}" srcOrd="1" destOrd="2" presId="urn:microsoft.com/office/officeart/2005/8/layout/vList4"/>
    <dgm:cxn modelId="{CCDB9F62-1D61-4206-935D-456D55094A93}" type="presOf" srcId="{4EA86C3D-2EC9-456B-B976-AAC3C85288D5}" destId="{EA1672B5-37FE-450A-B4D6-FEC505A703E8}" srcOrd="0" destOrd="0" presId="urn:microsoft.com/office/officeart/2005/8/layout/vList4"/>
    <dgm:cxn modelId="{21C2AF6A-1F09-425C-BAA0-3F82948CCD1E}" type="presOf" srcId="{EB9D00DB-7A22-48C7-BDCC-A7625393717D}" destId="{5B66E9AF-CE09-4287-83DD-4E3A717CCE6C}" srcOrd="0" destOrd="0" presId="urn:microsoft.com/office/officeart/2005/8/layout/vList4"/>
    <dgm:cxn modelId="{5ED31302-AC41-4397-A6DF-F2B35F11D544}" type="presOf" srcId="{EB9D00DB-7A22-48C7-BDCC-A7625393717D}" destId="{6D797A51-1978-41E4-B608-76AA41DE10CF}" srcOrd="1" destOrd="0" presId="urn:microsoft.com/office/officeart/2005/8/layout/vList4"/>
    <dgm:cxn modelId="{A7598959-E1B0-4AA3-9DE8-097EFE818D7E}" srcId="{EB9D00DB-7A22-48C7-BDCC-A7625393717D}" destId="{B80727DC-8506-4EB0-80EC-E3685D8AD117}" srcOrd="0" destOrd="0" parTransId="{A50FD157-FCB6-4E1A-824A-11CB4FEB7C5F}" sibTransId="{632D5763-A06F-4D88-AA9A-569BA7B2B374}"/>
    <dgm:cxn modelId="{130D5715-CDDE-405A-B4A5-0404358F6F23}" srcId="{623D6C88-ED9A-40CD-9357-C3F8B46151C6}" destId="{D9D84693-C206-483C-A28E-CE6AFE0FFE29}" srcOrd="0" destOrd="0" parTransId="{DEC09C93-EC20-4FA9-BFF4-4329DCFCDB6C}" sibTransId="{8EE9730F-8D73-470C-A2A8-56B05C11373F}"/>
    <dgm:cxn modelId="{A8972557-DA83-43F0-B50F-A6EA5D76FB4B}" srcId="{DEE24BE8-6E3F-4CBD-92D7-8B18C60DAB50}" destId="{EB9D00DB-7A22-48C7-BDCC-A7625393717D}" srcOrd="0" destOrd="0" parTransId="{2DC8BE58-BD4D-4C36-89D1-B17310CE4814}" sibTransId="{0A286822-8196-4CA9-A1BE-EBC095A554D0}"/>
    <dgm:cxn modelId="{13B8547E-3ADE-4282-B0FD-D219EFCDA5C5}" type="presOf" srcId="{41B70022-0A25-474B-BA25-358F5ECEA7C4}" destId="{5B66E9AF-CE09-4287-83DD-4E3A717CCE6C}" srcOrd="0" destOrd="2" presId="urn:microsoft.com/office/officeart/2005/8/layout/vList4"/>
    <dgm:cxn modelId="{617DD333-AD72-4B71-9BB1-523B5188CE1F}" srcId="{DEE24BE8-6E3F-4CBD-92D7-8B18C60DAB50}" destId="{4EA86C3D-2EC9-456B-B976-AAC3C85288D5}" srcOrd="1" destOrd="0" parTransId="{46C2F8BE-92D4-439F-8CC9-F30A6F7A84B6}" sibTransId="{52510115-ADDA-4D23-874A-D1CDC79099AD}"/>
    <dgm:cxn modelId="{6408B4B8-017F-4C69-92CA-A7211F5DF632}" type="presOf" srcId="{623D6C88-ED9A-40CD-9357-C3F8B46151C6}" destId="{2BD065B5-C303-4A54-8733-B29F801C1A5C}" srcOrd="0" destOrd="0" presId="urn:microsoft.com/office/officeart/2005/8/layout/vList4"/>
    <dgm:cxn modelId="{59FA9326-4FE3-4F55-B056-0D491C87F241}" type="presOf" srcId="{DEE24BE8-6E3F-4CBD-92D7-8B18C60DAB50}" destId="{0283FDE1-5F3C-41DD-9E54-534266B15838}" srcOrd="0" destOrd="0" presId="urn:microsoft.com/office/officeart/2005/8/layout/vList4"/>
    <dgm:cxn modelId="{AD5E1D84-D47E-4C5A-BE5C-9D417A4AB59B}" type="presOf" srcId="{623D6C88-ED9A-40CD-9357-C3F8B46151C6}" destId="{FE06D3B6-CA94-45DE-B7BC-C1137EBC8310}" srcOrd="1" destOrd="0" presId="urn:microsoft.com/office/officeart/2005/8/layout/vList4"/>
    <dgm:cxn modelId="{7A9FE4DC-AB3F-4BEA-B46A-D185698DDAD6}" srcId="{EB9D00DB-7A22-48C7-BDCC-A7625393717D}" destId="{41B70022-0A25-474B-BA25-358F5ECEA7C4}" srcOrd="1" destOrd="0" parTransId="{6B02B992-4AF0-45F6-BC9D-DCF5C9E34C26}" sibTransId="{74707C37-2B89-4074-8CEE-6EF514AEE7EB}"/>
    <dgm:cxn modelId="{C6A0EF06-9911-496C-91D9-F121D02BDE50}" type="presOf" srcId="{73489144-9366-49AA-B333-DFE97331471F}" destId="{2BD065B5-C303-4A54-8733-B29F801C1A5C}" srcOrd="0" destOrd="2" presId="urn:microsoft.com/office/officeart/2005/8/layout/vList4"/>
    <dgm:cxn modelId="{716F93F3-C7A1-4957-993E-410194AD4159}" type="presOf" srcId="{27E89E03-26F8-49F7-B828-60540CAF19D4}" destId="{518744E0-B97E-436E-A8D9-5827A3CC61E0}" srcOrd="1" destOrd="1" presId="urn:microsoft.com/office/officeart/2005/8/layout/vList4"/>
    <dgm:cxn modelId="{627CFC3E-84A1-4E38-8AE5-9E1135B538C3}" type="presOf" srcId="{A976D1CE-B931-4A70-87D7-353E0CBC7A32}" destId="{EA1672B5-37FE-450A-B4D6-FEC505A703E8}" srcOrd="0" destOrd="2" presId="urn:microsoft.com/office/officeart/2005/8/layout/vList4"/>
    <dgm:cxn modelId="{0D906EC7-71FB-4D57-BABB-1F335E053E48}" srcId="{4EA86C3D-2EC9-456B-B976-AAC3C85288D5}" destId="{A976D1CE-B931-4A70-87D7-353E0CBC7A32}" srcOrd="1" destOrd="0" parTransId="{892C7F8E-9D03-48B0-966F-F9486F671F29}" sibTransId="{76C895FB-5719-481A-9A26-8E223120FE09}"/>
    <dgm:cxn modelId="{19BF49DD-1F5D-4804-B212-82B8BE416DD1}" srcId="{623D6C88-ED9A-40CD-9357-C3F8B46151C6}" destId="{73489144-9366-49AA-B333-DFE97331471F}" srcOrd="1" destOrd="0" parTransId="{29EEAE94-9F9D-4905-A854-B3BBDB2E2A0B}" sibTransId="{E8AB878D-AD22-49A0-87E2-A6D2456265C9}"/>
    <dgm:cxn modelId="{D044E09D-9DFB-4977-BADD-3A0AF63B6358}" type="presOf" srcId="{D9D84693-C206-483C-A28E-CE6AFE0FFE29}" destId="{FE06D3B6-CA94-45DE-B7BC-C1137EBC8310}" srcOrd="1" destOrd="1" presId="urn:microsoft.com/office/officeart/2005/8/layout/vList4"/>
    <dgm:cxn modelId="{F37C5AC8-9B7F-4E71-87B1-0C36E6369D14}" type="presOf" srcId="{27E89E03-26F8-49F7-B828-60540CAF19D4}" destId="{EA1672B5-37FE-450A-B4D6-FEC505A703E8}" srcOrd="0" destOrd="1" presId="urn:microsoft.com/office/officeart/2005/8/layout/vList4"/>
    <dgm:cxn modelId="{5B71B778-E4F0-4929-9EB3-52F8BD54DFB1}" type="presOf" srcId="{4EA86C3D-2EC9-456B-B976-AAC3C85288D5}" destId="{518744E0-B97E-436E-A8D9-5827A3CC61E0}" srcOrd="1" destOrd="0" presId="urn:microsoft.com/office/officeart/2005/8/layout/vList4"/>
    <dgm:cxn modelId="{B26CE713-8D40-4AAE-9696-3D3ACFA6DA51}" type="presOf" srcId="{B80727DC-8506-4EB0-80EC-E3685D8AD117}" destId="{5B66E9AF-CE09-4287-83DD-4E3A717CCE6C}" srcOrd="0" destOrd="1" presId="urn:microsoft.com/office/officeart/2005/8/layout/vList4"/>
    <dgm:cxn modelId="{9C36E61B-BDA1-4D05-80E9-7AD85D635288}" type="presOf" srcId="{B80727DC-8506-4EB0-80EC-E3685D8AD117}" destId="{6D797A51-1978-41E4-B608-76AA41DE10CF}" srcOrd="1" destOrd="1" presId="urn:microsoft.com/office/officeart/2005/8/layout/vList4"/>
    <dgm:cxn modelId="{2D29F175-9BF3-41AE-BFD8-5FAD82BA7305}" type="presOf" srcId="{A976D1CE-B931-4A70-87D7-353E0CBC7A32}" destId="{518744E0-B97E-436E-A8D9-5827A3CC61E0}" srcOrd="1" destOrd="2" presId="urn:microsoft.com/office/officeart/2005/8/layout/vList4"/>
    <dgm:cxn modelId="{7A42EA2E-0172-4B10-AA78-AE2AD655BA50}" type="presOf" srcId="{41B70022-0A25-474B-BA25-358F5ECEA7C4}" destId="{6D797A51-1978-41E4-B608-76AA41DE10CF}" srcOrd="1" destOrd="2" presId="urn:microsoft.com/office/officeart/2005/8/layout/vList4"/>
    <dgm:cxn modelId="{CCE15433-60E6-47E4-B250-7AE1709A9DAC}" type="presOf" srcId="{D9D84693-C206-483C-A28E-CE6AFE0FFE29}" destId="{2BD065B5-C303-4A54-8733-B29F801C1A5C}" srcOrd="0" destOrd="1" presId="urn:microsoft.com/office/officeart/2005/8/layout/vList4"/>
    <dgm:cxn modelId="{D3BD3C0D-90CD-41D4-B4BF-FD056CE38CEB}" srcId="{DEE24BE8-6E3F-4CBD-92D7-8B18C60DAB50}" destId="{623D6C88-ED9A-40CD-9357-C3F8B46151C6}" srcOrd="2" destOrd="0" parTransId="{1F98BAD0-A5F8-4518-9F0F-D293E3BD27E1}" sibTransId="{3996715D-67ED-4A5C-967C-791A1C889620}"/>
    <dgm:cxn modelId="{0D5BF79A-9ED9-443D-9216-987AE49A8C2F}" srcId="{4EA86C3D-2EC9-456B-B976-AAC3C85288D5}" destId="{27E89E03-26F8-49F7-B828-60540CAF19D4}" srcOrd="0" destOrd="0" parTransId="{57271CE1-9843-4794-8D00-B1B5E0F794F6}" sibTransId="{80F35D73-7020-4FD9-A6CE-3BFD152FCEC8}"/>
    <dgm:cxn modelId="{F43B0AEC-568F-4FAA-8EDA-012F273E2AE7}" type="presParOf" srcId="{0283FDE1-5F3C-41DD-9E54-534266B15838}" destId="{69255773-6691-456F-B076-28F1A0E44914}" srcOrd="0" destOrd="0" presId="urn:microsoft.com/office/officeart/2005/8/layout/vList4"/>
    <dgm:cxn modelId="{6BA595D9-F14F-457F-858F-B32A8378E781}" type="presParOf" srcId="{69255773-6691-456F-B076-28F1A0E44914}" destId="{5B66E9AF-CE09-4287-83DD-4E3A717CCE6C}" srcOrd="0" destOrd="0" presId="urn:microsoft.com/office/officeart/2005/8/layout/vList4"/>
    <dgm:cxn modelId="{F6FAC97A-1387-44A8-BC25-4127C94AB9DC}" type="presParOf" srcId="{69255773-6691-456F-B076-28F1A0E44914}" destId="{E9E8B8E5-E246-4F0B-ADB1-2813742D49C4}" srcOrd="1" destOrd="0" presId="urn:microsoft.com/office/officeart/2005/8/layout/vList4"/>
    <dgm:cxn modelId="{1F6164B1-E1F6-4290-BD13-7CE54470BA6C}" type="presParOf" srcId="{69255773-6691-456F-B076-28F1A0E44914}" destId="{6D797A51-1978-41E4-B608-76AA41DE10CF}" srcOrd="2" destOrd="0" presId="urn:microsoft.com/office/officeart/2005/8/layout/vList4"/>
    <dgm:cxn modelId="{9D152075-449B-484D-91C6-1DFEABB4D0A4}" type="presParOf" srcId="{0283FDE1-5F3C-41DD-9E54-534266B15838}" destId="{97888B4C-14C1-413D-BA11-516D121DBD47}" srcOrd="1" destOrd="0" presId="urn:microsoft.com/office/officeart/2005/8/layout/vList4"/>
    <dgm:cxn modelId="{3FC0F873-09F3-490E-89A2-354CCDF1FBBF}" type="presParOf" srcId="{0283FDE1-5F3C-41DD-9E54-534266B15838}" destId="{EE3F6039-8810-48DB-9F27-0C16197B3A26}" srcOrd="2" destOrd="0" presId="urn:microsoft.com/office/officeart/2005/8/layout/vList4"/>
    <dgm:cxn modelId="{B49BAE9D-8E3E-489E-877D-C4C03FB0796C}" type="presParOf" srcId="{EE3F6039-8810-48DB-9F27-0C16197B3A26}" destId="{EA1672B5-37FE-450A-B4D6-FEC505A703E8}" srcOrd="0" destOrd="0" presId="urn:microsoft.com/office/officeart/2005/8/layout/vList4"/>
    <dgm:cxn modelId="{1F95F2D9-A48A-43F4-B2A2-F2105956A072}" type="presParOf" srcId="{EE3F6039-8810-48DB-9F27-0C16197B3A26}" destId="{3598B1F6-02F6-41E3-8ACB-FCDF233FDB1C}" srcOrd="1" destOrd="0" presId="urn:microsoft.com/office/officeart/2005/8/layout/vList4"/>
    <dgm:cxn modelId="{67E20FBD-7B56-4A76-B7F5-74CB519372C5}" type="presParOf" srcId="{EE3F6039-8810-48DB-9F27-0C16197B3A26}" destId="{518744E0-B97E-436E-A8D9-5827A3CC61E0}" srcOrd="2" destOrd="0" presId="urn:microsoft.com/office/officeart/2005/8/layout/vList4"/>
    <dgm:cxn modelId="{763F2B70-68D0-426B-ACB4-25B291760384}" type="presParOf" srcId="{0283FDE1-5F3C-41DD-9E54-534266B15838}" destId="{AC211D21-B058-401A-9911-F128DD7BF454}" srcOrd="3" destOrd="0" presId="urn:microsoft.com/office/officeart/2005/8/layout/vList4"/>
    <dgm:cxn modelId="{CC0CF1B1-3F89-4024-9529-D05082B2821A}" type="presParOf" srcId="{0283FDE1-5F3C-41DD-9E54-534266B15838}" destId="{93494765-784D-4A12-AFE6-866934D1D3F3}" srcOrd="4" destOrd="0" presId="urn:microsoft.com/office/officeart/2005/8/layout/vList4"/>
    <dgm:cxn modelId="{A938F008-C49D-4AB7-A0A9-5734E4C35AB9}" type="presParOf" srcId="{93494765-784D-4A12-AFE6-866934D1D3F3}" destId="{2BD065B5-C303-4A54-8733-B29F801C1A5C}" srcOrd="0" destOrd="0" presId="urn:microsoft.com/office/officeart/2005/8/layout/vList4"/>
    <dgm:cxn modelId="{43B00C4E-C7C4-4E0F-A1A7-2D45591E68B5}" type="presParOf" srcId="{93494765-784D-4A12-AFE6-866934D1D3F3}" destId="{B30D68DC-A517-4AFE-B3B7-0B33A5F9D09E}" srcOrd="1" destOrd="0" presId="urn:microsoft.com/office/officeart/2005/8/layout/vList4"/>
    <dgm:cxn modelId="{19DF6ECE-3B0E-4B60-B162-922A896D8FD0}" type="presParOf" srcId="{93494765-784D-4A12-AFE6-866934D1D3F3}" destId="{FE06D3B6-CA94-45DE-B7BC-C1137EBC831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6E9AF-CE09-4287-83DD-4E3A717CCE6C}">
      <dsp:nvSpPr>
        <dsp:cNvPr id="0" name=""/>
        <dsp:cNvSpPr/>
      </dsp:nvSpPr>
      <dsp:spPr>
        <a:xfrm>
          <a:off x="0" y="0"/>
          <a:ext cx="8280920" cy="14176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Ян Ваандерс</a:t>
          </a:r>
          <a:endParaRPr lang="uk-UA" sz="2800" b="1" kern="12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Вірменія (ESF/</a:t>
          </a:r>
          <a:r>
            <a:rPr lang="uk-UA" sz="2200" kern="1200" noProof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Артік</a:t>
          </a:r>
          <a:r>
            <a:rPr lang="uk-UA" sz="2200" kern="12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и </a:t>
          </a:r>
          <a:r>
            <a:rPr lang="uk-UA" sz="2200" kern="1200" noProof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Апаран</a:t>
          </a:r>
          <a:r>
            <a:rPr lang="uk-UA" sz="2200" kern="12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Єреван)</a:t>
          </a:r>
          <a:endParaRPr lang="uk-UA" sz="2200" kern="12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Молдова (</a:t>
          </a:r>
          <a:r>
            <a:rPr lang="uk-UA" sz="2200" kern="1200" noProof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Калараши</a:t>
          </a:r>
          <a:r>
            <a:rPr lang="uk-UA" sz="2200" kern="12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uk-UA" sz="2200" kern="1200" noProof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Кантемір</a:t>
          </a:r>
          <a:r>
            <a:rPr lang="uk-UA" sz="2200" kern="12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и </a:t>
          </a:r>
          <a:r>
            <a:rPr lang="uk-UA" sz="2200" kern="1200" noProof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Фестелита</a:t>
          </a:r>
          <a:r>
            <a:rPr lang="uk-UA" sz="2200" kern="12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)</a:t>
          </a:r>
          <a:endParaRPr lang="uk-UA" sz="2200" kern="12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97949" y="0"/>
        <a:ext cx="6482970" cy="1417657"/>
      </dsp:txXfrm>
    </dsp:sp>
    <dsp:sp modelId="{E9E8B8E5-E246-4F0B-ADB1-2813742D49C4}">
      <dsp:nvSpPr>
        <dsp:cNvPr id="0" name=""/>
        <dsp:cNvSpPr/>
      </dsp:nvSpPr>
      <dsp:spPr>
        <a:xfrm>
          <a:off x="141765" y="141765"/>
          <a:ext cx="1656184" cy="113412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1672B5-37FE-450A-B4D6-FEC505A703E8}">
      <dsp:nvSpPr>
        <dsp:cNvPr id="0" name=""/>
        <dsp:cNvSpPr/>
      </dsp:nvSpPr>
      <dsp:spPr>
        <a:xfrm>
          <a:off x="0" y="1559423"/>
          <a:ext cx="8280920" cy="1417657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Максим Верещак</a:t>
          </a:r>
          <a:endParaRPr lang="uk-UA" sz="2800" b="1" kern="12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Грузія (EECG/</a:t>
          </a:r>
          <a:r>
            <a:rPr lang="uk-UA" sz="2200" kern="1200" noProof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Телаві</a:t>
          </a:r>
          <a:r>
            <a:rPr lang="uk-UA" sz="2200" kern="12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uk-UA" sz="2200" kern="12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Україна (Дубно, Миргород и Чернівці)</a:t>
          </a:r>
          <a:endParaRPr lang="uk-UA" sz="2200" kern="12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97949" y="1559423"/>
        <a:ext cx="6482970" cy="1417657"/>
      </dsp:txXfrm>
    </dsp:sp>
    <dsp:sp modelId="{3598B1F6-02F6-41E3-8ACB-FCDF233FDB1C}">
      <dsp:nvSpPr>
        <dsp:cNvPr id="0" name=""/>
        <dsp:cNvSpPr/>
      </dsp:nvSpPr>
      <dsp:spPr>
        <a:xfrm>
          <a:off x="141765" y="1701189"/>
          <a:ext cx="1656184" cy="113412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D065B5-C303-4A54-8733-B29F801C1A5C}">
      <dsp:nvSpPr>
        <dsp:cNvPr id="0" name=""/>
        <dsp:cNvSpPr/>
      </dsp:nvSpPr>
      <dsp:spPr>
        <a:xfrm>
          <a:off x="0" y="3118846"/>
          <a:ext cx="8280920" cy="1417657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noProof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Дмитрий</a:t>
          </a:r>
          <a:r>
            <a:rPr lang="uk-UA" sz="2800" b="1" kern="12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Іваненко</a:t>
          </a:r>
          <a:endParaRPr lang="uk-UA" sz="2800" b="1" kern="12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Білорусь (</a:t>
          </a:r>
          <a:r>
            <a:rPr lang="uk-UA" sz="2200" kern="1200" noProof="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Ошмяни</a:t>
          </a:r>
          <a:r>
            <a:rPr lang="uk-UA" sz="2200" kern="12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и Береза)</a:t>
          </a:r>
          <a:endParaRPr lang="uk-UA" sz="2200" kern="12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200" kern="12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Україна (Гнівань, Суми и Українка)</a:t>
          </a:r>
          <a:endParaRPr lang="uk-UA" sz="2200" kern="12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97949" y="3118846"/>
        <a:ext cx="6482970" cy="1417657"/>
      </dsp:txXfrm>
    </dsp:sp>
    <dsp:sp modelId="{B30D68DC-A517-4AFE-B3B7-0B33A5F9D09E}">
      <dsp:nvSpPr>
        <dsp:cNvPr id="0" name=""/>
        <dsp:cNvSpPr/>
      </dsp:nvSpPr>
      <dsp:spPr>
        <a:xfrm>
          <a:off x="141765" y="3260612"/>
          <a:ext cx="1656184" cy="113412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2729D-34C8-4F05-AA2C-64E5116D0E3E}" type="datetimeFigureOut">
              <a:rPr lang="ru-RU" smtClean="0"/>
              <a:t>17.04.2018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C49F5-ED7A-4816-8547-F38A31336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084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31A63-98D4-4909-96AA-ED1C19FA8478}" type="datetimeFigureOut">
              <a:rPr lang="uk-UA" smtClean="0"/>
              <a:t>17.04.2018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FA329-882B-48C7-BD09-21303077C13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657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310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938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5472608" cy="504056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440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_De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704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92263"/>
            <a:ext cx="4040188" cy="5826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686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92263"/>
            <a:ext cx="4041775" cy="5826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0" i="0">
                <a:latin typeface="Helvetica"/>
                <a:cs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686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51234" y="6363159"/>
            <a:ext cx="441532" cy="365125"/>
          </a:xfrm>
          <a:prstGeom prst="rect">
            <a:avLst/>
          </a:prstGeom>
        </p:spPr>
        <p:txBody>
          <a:bodyPr/>
          <a:lstStyle/>
          <a:p>
            <a:fld id="{C0BA322D-BC12-544C-8D77-3BE5ED2F328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5960"/>
            <a:ext cx="8229600" cy="60960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62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115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1" r:id="rId3"/>
    <p:sldLayoutId id="2147483650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hyperlink" Target="http://com-dep.enefcities.org.ua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hyperlink" Target="https://www.facebook.com/COMDEP2014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maksym.vereshchak@eumayors.eu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12447"/>
            <a:ext cx="9036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Угода Мерів – Демонстраційні проекти</a:t>
            </a:r>
            <a:endParaRPr lang="uk-UA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6512" y="1601505"/>
            <a:ext cx="5085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 Планів до Дій</a:t>
            </a:r>
            <a:endParaRPr lang="uk-UA" sz="4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4429561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 Верещак</a:t>
            </a:r>
          </a:p>
          <a:p>
            <a:r>
              <a:rPr lang="uk-UA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Команда Підтримки</a:t>
            </a:r>
          </a:p>
          <a:p>
            <a:r>
              <a:rPr lang="uk-UA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Миргород, 18.04.2018</a:t>
            </a:r>
            <a:endParaRPr lang="uk-UA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32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773526"/>
              </p:ext>
            </p:extLst>
          </p:nvPr>
        </p:nvGraphicFramePr>
        <p:xfrm>
          <a:off x="471385" y="1196750"/>
          <a:ext cx="8482114" cy="44644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50"/>
                <a:gridCol w="2510175"/>
                <a:gridCol w="1759394"/>
                <a:gridCol w="1908495"/>
              </a:tblGrid>
              <a:tr h="781340">
                <a:tc>
                  <a:txBody>
                    <a:bodyPr/>
                    <a:lstStyle/>
                    <a:p>
                      <a:pPr algn="ctr"/>
                      <a:endParaRPr lang="uk-UA" sz="1600" noProof="0" dirty="0">
                        <a:latin typeface="Helvetica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 dirty="0" smtClean="0">
                          <a:latin typeface="Helvetica Light"/>
                        </a:rPr>
                        <a:t>Кластер</a:t>
                      </a:r>
                      <a:endParaRPr lang="uk-UA" sz="1600" b="1" noProof="0" dirty="0">
                        <a:latin typeface="Helvetica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 dirty="0" smtClean="0">
                          <a:latin typeface="Helvetica Light"/>
                        </a:rPr>
                        <a:t>Кількість проектів</a:t>
                      </a:r>
                      <a:endParaRPr lang="uk-UA" sz="1600" b="1" noProof="0" dirty="0">
                        <a:latin typeface="Helvetica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 dirty="0" smtClean="0">
                          <a:latin typeface="Helvetica Light"/>
                        </a:rPr>
                        <a:t>Кількість міст</a:t>
                      </a:r>
                      <a:endParaRPr lang="uk-UA" sz="1600" b="1" noProof="0" dirty="0">
                        <a:latin typeface="Helvetica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10351">
                <a:tc>
                  <a:txBody>
                    <a:bodyPr/>
                    <a:lstStyle/>
                    <a:p>
                      <a:pPr algn="ctr"/>
                      <a:endParaRPr lang="uk-UA" sz="1600" noProof="0" dirty="0">
                        <a:latin typeface="Helvetica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noProof="0" dirty="0" smtClean="0">
                          <a:solidFill>
                            <a:schemeClr val="tx1"/>
                          </a:solidFill>
                          <a:latin typeface="Helvetica Light"/>
                        </a:rPr>
                        <a:t>Термомодернізація будівель</a:t>
                      </a:r>
                      <a:endParaRPr lang="uk-UA" sz="1600" b="0" noProof="0" dirty="0">
                        <a:solidFill>
                          <a:schemeClr val="tx1"/>
                        </a:solidFill>
                        <a:latin typeface="Helvetica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noProof="0" dirty="0" smtClean="0">
                          <a:solidFill>
                            <a:schemeClr val="tx1"/>
                          </a:solidFill>
                          <a:latin typeface="Helvetica Light"/>
                        </a:rPr>
                        <a:t>8</a:t>
                      </a:r>
                      <a:endParaRPr lang="uk-UA" sz="1600" b="0" noProof="0" dirty="0">
                        <a:solidFill>
                          <a:schemeClr val="tx1"/>
                        </a:solidFill>
                        <a:latin typeface="Helvetica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noProof="0" dirty="0" smtClean="0">
                          <a:solidFill>
                            <a:schemeClr val="tx1"/>
                          </a:solidFill>
                          <a:latin typeface="Helvetica Light"/>
                        </a:rPr>
                        <a:t>8</a:t>
                      </a:r>
                      <a:endParaRPr lang="uk-UA" sz="1600" b="0" noProof="0" dirty="0">
                        <a:solidFill>
                          <a:schemeClr val="tx1"/>
                        </a:solidFill>
                        <a:latin typeface="Helvetica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10351">
                <a:tc>
                  <a:txBody>
                    <a:bodyPr/>
                    <a:lstStyle/>
                    <a:p>
                      <a:pPr algn="ctr"/>
                      <a:endParaRPr lang="uk-UA" sz="1600" noProof="0" dirty="0">
                        <a:latin typeface="Helvetica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noProof="0" dirty="0" smtClean="0">
                          <a:latin typeface="Helvetica Light"/>
                        </a:rPr>
                        <a:t>Системи централізованого теплопостачання</a:t>
                      </a:r>
                      <a:endParaRPr lang="uk-UA" sz="1600" b="0" noProof="0" dirty="0">
                        <a:latin typeface="Helvetica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noProof="0" dirty="0" smtClean="0">
                          <a:latin typeface="Helvetica Light"/>
                        </a:rPr>
                        <a:t>6</a:t>
                      </a:r>
                      <a:endParaRPr lang="uk-UA" sz="1600" b="0" noProof="0" dirty="0">
                        <a:latin typeface="Helvetica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noProof="0" dirty="0" smtClean="0">
                          <a:latin typeface="Helvetica Light"/>
                        </a:rPr>
                        <a:t>7</a:t>
                      </a:r>
                      <a:endParaRPr lang="uk-UA" sz="1600" b="0" noProof="0" dirty="0">
                        <a:latin typeface="Helvetica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1228">
                <a:tc>
                  <a:txBody>
                    <a:bodyPr/>
                    <a:lstStyle/>
                    <a:p>
                      <a:pPr algn="ctr"/>
                      <a:endParaRPr lang="uk-UA" sz="1600" noProof="0" dirty="0">
                        <a:latin typeface="Helvetica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uk-UA" sz="1600" b="0" kern="1200" noProof="0" dirty="0" smtClean="0">
                          <a:solidFill>
                            <a:schemeClr val="tx1"/>
                          </a:solidFill>
                          <a:latin typeface="Helvetica Light"/>
                          <a:ea typeface="+mn-ea"/>
                          <a:cs typeface="+mn-cs"/>
                        </a:rPr>
                        <a:t>Вуличне освітлення</a:t>
                      </a:r>
                      <a:endParaRPr lang="uk-UA" sz="1600" b="0" kern="1200" noProof="0" dirty="0">
                        <a:solidFill>
                          <a:schemeClr val="tx1"/>
                        </a:solidFill>
                        <a:latin typeface="Helvetica Ligh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uk-UA" sz="1600" b="0" kern="1200" noProof="0" dirty="0" smtClean="0">
                          <a:solidFill>
                            <a:schemeClr val="tx1"/>
                          </a:solidFill>
                          <a:latin typeface="Helvetica Light"/>
                          <a:ea typeface="+mn-ea"/>
                          <a:cs typeface="+mn-cs"/>
                        </a:rPr>
                        <a:t>4</a:t>
                      </a:r>
                      <a:endParaRPr lang="uk-UA" sz="1600" b="0" kern="1200" noProof="0" dirty="0">
                        <a:solidFill>
                          <a:schemeClr val="tx1"/>
                        </a:solidFill>
                        <a:latin typeface="Helvetica Ligh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uk-UA" sz="1600" b="0" kern="1200" noProof="0" dirty="0" smtClean="0">
                          <a:solidFill>
                            <a:schemeClr val="tx1"/>
                          </a:solidFill>
                          <a:latin typeface="Helvetica Light"/>
                          <a:ea typeface="+mn-ea"/>
                          <a:cs typeface="+mn-cs"/>
                        </a:rPr>
                        <a:t>4</a:t>
                      </a:r>
                      <a:endParaRPr lang="uk-UA" sz="1600" b="0" kern="1200" noProof="0" dirty="0">
                        <a:solidFill>
                          <a:schemeClr val="tx1"/>
                        </a:solidFill>
                        <a:latin typeface="Helvetica Ligh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1228">
                <a:tc>
                  <a:txBody>
                    <a:bodyPr/>
                    <a:lstStyle/>
                    <a:p>
                      <a:pPr algn="ctr"/>
                      <a:endParaRPr lang="uk-UA" sz="1600" noProof="0" dirty="0">
                        <a:latin typeface="Helvetica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noProof="0" dirty="0" smtClean="0">
                          <a:latin typeface="Helvetica Light"/>
                        </a:rPr>
                        <a:t>Сонячна енергія</a:t>
                      </a:r>
                      <a:endParaRPr lang="uk-UA" sz="1600" b="0" noProof="0" dirty="0">
                        <a:latin typeface="Helvetica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noProof="0" dirty="0" smtClean="0">
                          <a:latin typeface="Helvetica Light"/>
                        </a:rPr>
                        <a:t>6</a:t>
                      </a:r>
                      <a:endParaRPr lang="uk-UA" sz="1600" b="0" noProof="0" dirty="0">
                        <a:latin typeface="Helvetica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noProof="0" dirty="0" smtClean="0">
                          <a:latin typeface="Helvetica Light"/>
                        </a:rPr>
                        <a:t>6</a:t>
                      </a:r>
                      <a:endParaRPr lang="uk-UA" sz="1600" b="0" noProof="0" dirty="0">
                        <a:latin typeface="Helvetica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057" name="Picture 9" descr="https://mcgrp.ru/img/2012_11/img_111000143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7073" y="4797152"/>
            <a:ext cx="1110138" cy="100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Тематичні </a:t>
            </a:r>
            <a:r>
              <a:rPr lang="uk-UA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кластери (</a:t>
            </a:r>
            <a:r>
              <a:rPr lang="uk-UA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фаза </a:t>
            </a:r>
            <a:r>
              <a:rPr lang="uk-UA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017941"/>
            <a:ext cx="8445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6387" y="2934499"/>
            <a:ext cx="1021397" cy="78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http://www.xlight.ru/cms/i/450292$%5b1000x750%5d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736" y="3933056"/>
            <a:ext cx="1169912" cy="65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2634957" y="2078529"/>
            <a:ext cx="2973755" cy="8662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/>
          <p:cNvSpPr/>
          <p:nvPr/>
        </p:nvSpPr>
        <p:spPr>
          <a:xfrm>
            <a:off x="2637211" y="4797152"/>
            <a:ext cx="2973755" cy="8662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013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Географія проекту (фаза 1)</a:t>
            </a:r>
            <a:endParaRPr lang="uk-UA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" y="1261109"/>
            <a:ext cx="4775200" cy="447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605251"/>
              </p:ext>
            </p:extLst>
          </p:nvPr>
        </p:nvGraphicFramePr>
        <p:xfrm>
          <a:off x="3898901" y="1277619"/>
          <a:ext cx="5016498" cy="2942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2166"/>
                <a:gridCol w="1672166"/>
                <a:gridCol w="1672166"/>
              </a:tblGrid>
              <a:tr h="490432"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>
                          <a:latin typeface="Arial" pitchFamily="34" charset="0"/>
                          <a:cs typeface="Arial" pitchFamily="34" charset="0"/>
                        </a:rPr>
                        <a:t>Країна</a:t>
                      </a:r>
                      <a:endParaRPr lang="uk-UA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>
                          <a:latin typeface="Arial" pitchFamily="34" charset="0"/>
                          <a:cs typeface="Arial" pitchFamily="34" charset="0"/>
                        </a:rPr>
                        <a:t>Проекти</a:t>
                      </a:r>
                      <a:endParaRPr lang="uk-UA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>
                          <a:latin typeface="Arial" pitchFamily="34" charset="0"/>
                          <a:cs typeface="Arial" pitchFamily="34" charset="0"/>
                        </a:rPr>
                        <a:t>Міста</a:t>
                      </a:r>
                      <a:endParaRPr lang="uk-UA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90432"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>
                          <a:latin typeface="Arial" pitchFamily="34" charset="0"/>
                          <a:cs typeface="Arial" pitchFamily="34" charset="0"/>
                        </a:rPr>
                        <a:t>Вірменія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uk-UA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uk-UA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9043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noProof="0" dirty="0" smtClean="0">
                          <a:latin typeface="Arial" pitchFamily="34" charset="0"/>
                          <a:cs typeface="Arial" pitchFamily="34" charset="0"/>
                        </a:rPr>
                        <a:t>Білорусь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uk-UA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uk-UA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90432"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>
                          <a:latin typeface="Arial" pitchFamily="34" charset="0"/>
                          <a:cs typeface="Arial" pitchFamily="34" charset="0"/>
                        </a:rPr>
                        <a:t>Грузія</a:t>
                      </a:r>
                      <a:endParaRPr lang="uk-UA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uk-UA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uk-UA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90432"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>
                          <a:latin typeface="Arial" pitchFamily="34" charset="0"/>
                          <a:cs typeface="Arial" pitchFamily="34" charset="0"/>
                        </a:rPr>
                        <a:t>Молдова</a:t>
                      </a:r>
                      <a:endParaRPr lang="uk-UA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uk-UA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uk-UA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90432">
                <a:tc>
                  <a:txBody>
                    <a:bodyPr/>
                    <a:lstStyle/>
                    <a:p>
                      <a:pPr algn="ctr"/>
                      <a:r>
                        <a:rPr lang="uk-UA" b="0" noProof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Україна</a:t>
                      </a:r>
                      <a:endParaRPr lang="uk-UA" b="0" noProof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noProof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uk-UA" b="0" noProof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0" noProof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uk-UA" b="0" noProof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76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Географія проекту (фаза </a:t>
            </a:r>
            <a:r>
              <a:rPr lang="uk-UA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2)</a:t>
            </a:r>
            <a:endParaRPr lang="ru-RU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" y="1261109"/>
            <a:ext cx="4775200" cy="447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012847"/>
              </p:ext>
            </p:extLst>
          </p:nvPr>
        </p:nvGraphicFramePr>
        <p:xfrm>
          <a:off x="3898901" y="1277619"/>
          <a:ext cx="5016498" cy="2942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2166"/>
                <a:gridCol w="1672166"/>
                <a:gridCol w="1672166"/>
              </a:tblGrid>
              <a:tr h="490432"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>
                          <a:latin typeface="Arial" pitchFamily="34" charset="0"/>
                          <a:cs typeface="Arial" pitchFamily="34" charset="0"/>
                        </a:rPr>
                        <a:t>Країна</a:t>
                      </a:r>
                      <a:endParaRPr lang="uk-UA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>
                          <a:latin typeface="Arial" pitchFamily="34" charset="0"/>
                          <a:cs typeface="Arial" pitchFamily="34" charset="0"/>
                        </a:rPr>
                        <a:t>Проекти</a:t>
                      </a:r>
                      <a:endParaRPr lang="uk-UA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>
                          <a:latin typeface="Arial" pitchFamily="34" charset="0"/>
                          <a:cs typeface="Arial" pitchFamily="34" charset="0"/>
                        </a:rPr>
                        <a:t>Міста</a:t>
                      </a:r>
                      <a:endParaRPr lang="uk-UA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90432"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>
                          <a:latin typeface="Arial" pitchFamily="34" charset="0"/>
                          <a:cs typeface="Arial" pitchFamily="34" charset="0"/>
                        </a:rPr>
                        <a:t>Вірменія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9043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noProof="0" dirty="0" smtClean="0">
                          <a:latin typeface="Arial" pitchFamily="34" charset="0"/>
                          <a:cs typeface="Arial" pitchFamily="34" charset="0"/>
                        </a:rPr>
                        <a:t>Білорусь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90432"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>
                          <a:latin typeface="Arial" pitchFamily="34" charset="0"/>
                          <a:cs typeface="Arial" pitchFamily="34" charset="0"/>
                        </a:rPr>
                        <a:t>Грузія</a:t>
                      </a:r>
                      <a:endParaRPr lang="uk-UA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90432">
                <a:tc>
                  <a:txBody>
                    <a:bodyPr/>
                    <a:lstStyle/>
                    <a:p>
                      <a:pPr algn="ctr"/>
                      <a:r>
                        <a:rPr lang="uk-UA" noProof="0" dirty="0" smtClean="0">
                          <a:latin typeface="Arial" pitchFamily="34" charset="0"/>
                          <a:cs typeface="Arial" pitchFamily="34" charset="0"/>
                        </a:rPr>
                        <a:t>Молдова</a:t>
                      </a:r>
                      <a:endParaRPr lang="uk-UA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noProof="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90432">
                <a:tc>
                  <a:txBody>
                    <a:bodyPr/>
                    <a:lstStyle/>
                    <a:p>
                      <a:pPr algn="ctr"/>
                      <a:r>
                        <a:rPr lang="uk-UA" b="0" noProof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Україна</a:t>
                      </a:r>
                      <a:endParaRPr lang="uk-UA" b="0" noProof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noProof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b="0" noProof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noProof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b="0" noProof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506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факти (фаза 1)</a:t>
            </a:r>
            <a:endParaRPr lang="uk-UA" dirty="0"/>
          </a:p>
        </p:txBody>
      </p:sp>
      <p:sp>
        <p:nvSpPr>
          <p:cNvPr id="3" name="Rectangle 1"/>
          <p:cNvSpPr/>
          <p:nvPr/>
        </p:nvSpPr>
        <p:spPr>
          <a:xfrm>
            <a:off x="251520" y="1196752"/>
            <a:ext cx="8568952" cy="4793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42900" algn="just">
              <a:spcAft>
                <a:spcPts val="300"/>
              </a:spcAft>
              <a:buFont typeface="Wingdings" charset="2"/>
              <a:buChar char="ü"/>
              <a:defRPr/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 проектів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що реалізуються в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22-х містах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Підписантах Угоди Мерів</a:t>
            </a:r>
          </a:p>
          <a:p>
            <a:pPr marL="360000" indent="-342900" algn="just">
              <a:spcAft>
                <a:spcPts val="300"/>
              </a:spcAft>
              <a:buFont typeface="Wingdings" charset="2"/>
              <a:buChar char="ü"/>
              <a:defRPr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Проекти відібрані за результатами відкритого конкурсу для міст з країн Східного Партнерства з населенням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 200.000 жителів</a:t>
            </a:r>
          </a:p>
          <a:p>
            <a:pPr marL="360000" indent="-342900" algn="just">
              <a:spcAft>
                <a:spcPts val="300"/>
              </a:spcAft>
              <a:buFont typeface="Wingdings" charset="2"/>
              <a:buChar char="ü"/>
              <a:defRPr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Головна ціль –  скоротити прірву між плануванням та практичною реалізацією</a:t>
            </a:r>
          </a:p>
          <a:p>
            <a:pPr marL="360000" indent="-342900" algn="just">
              <a:spcAft>
                <a:spcPts val="300"/>
              </a:spcAft>
              <a:buFont typeface="Wingdings" charset="2"/>
              <a:buChar char="ü"/>
              <a:defRPr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Загальна сума гранту –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13.700.000 EUR</a:t>
            </a:r>
          </a:p>
          <a:p>
            <a:pPr marL="360000" indent="-342900" algn="just">
              <a:spcAft>
                <a:spcPts val="300"/>
              </a:spcAft>
              <a:buFont typeface="Wingdings" charset="2"/>
              <a:buChar char="ü"/>
              <a:defRPr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Реалізація почалася в 2-й половині 2015 року</a:t>
            </a:r>
          </a:p>
          <a:p>
            <a:pPr marL="360000" indent="-342900" algn="just">
              <a:spcAft>
                <a:spcPts val="300"/>
              </a:spcAft>
              <a:buFont typeface="Wingdings" charset="2"/>
              <a:buChar char="ü"/>
              <a:defRPr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 проектів 500.000 – 1.400.000 EUR</a:t>
            </a:r>
          </a:p>
          <a:p>
            <a:pPr marL="360000" indent="-342900" algn="just">
              <a:spcAft>
                <a:spcPts val="300"/>
              </a:spcAft>
              <a:buFont typeface="Wingdings" charset="2"/>
              <a:buChar char="ü"/>
              <a:defRPr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Співфінансування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 менше 20%</a:t>
            </a:r>
          </a:p>
          <a:p>
            <a:pPr marL="360000" indent="-342900" algn="just">
              <a:spcAft>
                <a:spcPts val="300"/>
              </a:spcAft>
              <a:buFont typeface="Wingdings" charset="2"/>
              <a:buChar char="ü"/>
              <a:defRPr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Команда Підтримки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33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факти (фаза 2)</a:t>
            </a:r>
            <a:endParaRPr lang="uk-UA" dirty="0"/>
          </a:p>
        </p:txBody>
      </p:sp>
      <p:sp>
        <p:nvSpPr>
          <p:cNvPr id="3" name="Rectangle 1"/>
          <p:cNvSpPr/>
          <p:nvPr/>
        </p:nvSpPr>
        <p:spPr>
          <a:xfrm>
            <a:off x="251520" y="1196752"/>
            <a:ext cx="8568952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indent="-342900" algn="just">
              <a:spcAft>
                <a:spcPts val="300"/>
              </a:spcAft>
              <a:buFont typeface="Wingdings" charset="2"/>
              <a:buChar char="ü"/>
              <a:defRPr/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 проектів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що реалізуються в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16-ти містах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Підписантах Угоди Мерів</a:t>
            </a:r>
          </a:p>
          <a:p>
            <a:pPr marL="360000" indent="-342900" algn="just">
              <a:spcAft>
                <a:spcPts val="300"/>
              </a:spcAft>
              <a:buFont typeface="Wingdings" charset="2"/>
              <a:buChar char="ü"/>
              <a:defRPr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Проекти відібрані у 2017 році за результатами відкритого конкурсу для міст з країн Східного Партнерства, що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мають розроблений та схвалений ЄК ПДСЕР</a:t>
            </a:r>
          </a:p>
          <a:p>
            <a:pPr marL="360000" indent="-342900" algn="just">
              <a:spcAft>
                <a:spcPts val="300"/>
              </a:spcAft>
              <a:buFont typeface="Wingdings" charset="2"/>
              <a:buChar char="ü"/>
              <a:defRPr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Головна ціль –  сприяти реалізації ініціативи Угода Мерів</a:t>
            </a:r>
          </a:p>
          <a:p>
            <a:pPr marL="360000" indent="-342900" algn="just">
              <a:spcAft>
                <a:spcPts val="300"/>
              </a:spcAft>
              <a:buFont typeface="Wingdings" charset="2"/>
              <a:buChar char="ü"/>
              <a:defRPr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Загальна сума гранту –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10.600.000 EUR</a:t>
            </a:r>
          </a:p>
          <a:p>
            <a:pPr marL="360000" indent="-342900" algn="just">
              <a:spcAft>
                <a:spcPts val="300"/>
              </a:spcAft>
              <a:buFont typeface="Wingdings" charset="2"/>
              <a:buChar char="ü"/>
              <a:defRPr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 проектів 700.000 – 1.600.000 EUR</a:t>
            </a:r>
          </a:p>
          <a:p>
            <a:pPr marL="360000" indent="-342900" algn="just">
              <a:spcAft>
                <a:spcPts val="300"/>
              </a:spcAft>
              <a:buFont typeface="Wingdings" charset="2"/>
              <a:buChar char="ü"/>
              <a:defRPr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Співфінансування </a:t>
            </a: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не менше 20%</a:t>
            </a:r>
          </a:p>
          <a:p>
            <a:pPr marL="360000" indent="-342900" algn="just">
              <a:spcAft>
                <a:spcPts val="300"/>
              </a:spcAft>
              <a:buFont typeface="Wingdings" charset="2"/>
              <a:buChar char="ü"/>
              <a:defRPr/>
            </a:pP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Команда Підтримки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12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Очікувані результати</a:t>
            </a:r>
            <a:endParaRPr lang="uk-UA" dirty="0"/>
          </a:p>
        </p:txBody>
      </p:sp>
      <p:sp>
        <p:nvSpPr>
          <p:cNvPr id="3" name="Rectangle 1"/>
          <p:cNvSpPr/>
          <p:nvPr/>
        </p:nvSpPr>
        <p:spPr>
          <a:xfrm>
            <a:off x="395536" y="1412776"/>
            <a:ext cx="842493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buFont typeface="Wingdings" charset="2"/>
              <a:buChar char="ü"/>
              <a:defRPr/>
            </a:pP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Зниження </a:t>
            </a:r>
            <a:r>
              <a:rPr lang="uk-UA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енергоспожвання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 10-70%</a:t>
            </a:r>
          </a:p>
          <a:p>
            <a:pPr marL="342900" indent="-342900" algn="just">
              <a:spcBef>
                <a:spcPct val="20000"/>
              </a:spcBef>
              <a:buFont typeface="Wingdings" charset="2"/>
              <a:buChar char="ü"/>
              <a:defRPr/>
            </a:pP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Зниження видатків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на оплату енергії</a:t>
            </a:r>
          </a:p>
          <a:p>
            <a:pPr marL="342900" indent="-342900" algn="just">
              <a:spcBef>
                <a:spcPct val="20000"/>
              </a:spcBef>
              <a:buFont typeface="Wingdings" charset="2"/>
              <a:buChar char="ü"/>
              <a:defRPr/>
            </a:pP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Отримання енергії з відновних джерел енергії</a:t>
            </a:r>
            <a:endParaRPr lang="uk-UA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ct val="20000"/>
              </a:spcBef>
              <a:buFont typeface="Wingdings" charset="2"/>
              <a:buChar char="ü"/>
              <a:defRPr/>
            </a:pP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Зниження викидів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СО</a:t>
            </a:r>
            <a:r>
              <a:rPr lang="uk-UA" sz="28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342900" indent="-342900" algn="just">
              <a:spcBef>
                <a:spcPct val="20000"/>
              </a:spcBef>
              <a:buFont typeface="Wingdings" charset="2"/>
              <a:buChar char="ü"/>
              <a:defRPr/>
            </a:pP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Покращення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стану місцевої соціальної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інфраструктури</a:t>
            </a:r>
          </a:p>
          <a:p>
            <a:pPr marL="342900" indent="-342900" algn="just">
              <a:spcBef>
                <a:spcPct val="20000"/>
              </a:spcBef>
              <a:buFont typeface="Wingdings" charset="2"/>
              <a:buChar char="ü"/>
              <a:defRPr/>
            </a:pP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Покращення комфорту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жителів та 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якості муніципальних послуг</a:t>
            </a:r>
          </a:p>
          <a:p>
            <a:pPr marL="342900" indent="-342900" algn="just">
              <a:spcBef>
                <a:spcPct val="20000"/>
              </a:spcBef>
              <a:buFont typeface="Wingdings" charset="2"/>
              <a:buChar char="ü"/>
              <a:defRPr/>
            </a:pPr>
            <a:endParaRPr lang="uk-U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87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3416" y="2772217"/>
            <a:ext cx="749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ЧАСТИНА 3.</a:t>
            </a:r>
            <a:r>
              <a:rPr lang="uk-UA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Проміжні результати програми</a:t>
            </a:r>
            <a:endParaRPr lang="uk-UA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61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5976664" cy="504056"/>
          </a:xfrm>
        </p:spPr>
        <p:txBody>
          <a:bodyPr/>
          <a:lstStyle/>
          <a:p>
            <a:r>
              <a:rPr lang="uk-UA" dirty="0" smtClean="0"/>
              <a:t>Проміжні результати</a:t>
            </a:r>
            <a:endParaRPr lang="uk-UA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83816"/>
            <a:ext cx="210924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179512" y="2667992"/>
            <a:ext cx="36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12.057.328 EUR</a:t>
            </a:r>
            <a:endParaRPr lang="uk-UA" sz="3200" b="1" dirty="0">
              <a:ln w="1905"/>
              <a:solidFill>
                <a:schemeClr val="accent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251520" y="5229200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- 43.036 </a:t>
            </a:r>
            <a:r>
              <a:rPr lang="uk-UA" sz="32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MWh</a:t>
            </a:r>
            <a:r>
              <a:rPr lang="uk-UA" sz="32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/a</a:t>
            </a:r>
            <a:endParaRPr lang="uk-UA" sz="3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Image result for энерг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20" y="3645024"/>
            <a:ext cx="1744137" cy="147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ілка вліво 6"/>
          <p:cNvSpPr/>
          <p:nvPr/>
        </p:nvSpPr>
        <p:spPr>
          <a:xfrm rot="10800000">
            <a:off x="3491881" y="1731888"/>
            <a:ext cx="2221961" cy="648072"/>
          </a:xfrm>
          <a:prstGeom prst="lef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056" name="Picture 8" descr="Image result for бюджет фот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241" y="1229518"/>
            <a:ext cx="2042191" cy="135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кутник 11"/>
          <p:cNvSpPr/>
          <p:nvPr/>
        </p:nvSpPr>
        <p:spPr>
          <a:xfrm>
            <a:off x="5819717" y="2649106"/>
            <a:ext cx="3240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n w="1905"/>
                <a:solidFill>
                  <a:schemeClr val="accent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Річний бюджет середнього міста</a:t>
            </a:r>
            <a:endParaRPr lang="uk-UA" sz="2000" b="1" dirty="0">
              <a:ln w="1905"/>
              <a:solidFill>
                <a:schemeClr val="accent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ілка вліво 12"/>
          <p:cNvSpPr/>
          <p:nvPr/>
        </p:nvSpPr>
        <p:spPr>
          <a:xfrm rot="10800000">
            <a:off x="3491881" y="4077071"/>
            <a:ext cx="2221961" cy="648072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n>
                <a:solidFill>
                  <a:srgbClr val="7030A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14" name="Рисунок 13" descr="Image result for дом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859" y="3529095"/>
            <a:ext cx="1875631" cy="170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кутник 14"/>
          <p:cNvSpPr/>
          <p:nvPr/>
        </p:nvSpPr>
        <p:spPr>
          <a:xfrm>
            <a:off x="5940152" y="4974267"/>
            <a:ext cx="288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1.075 домогосподарств </a:t>
            </a:r>
            <a:endParaRPr lang="uk-UA" sz="2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7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12" grpId="0"/>
      <p:bldP spid="13" grpId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5976664" cy="504056"/>
          </a:xfrm>
        </p:spPr>
        <p:txBody>
          <a:bodyPr/>
          <a:lstStyle/>
          <a:p>
            <a:r>
              <a:rPr lang="uk-UA" dirty="0" smtClean="0"/>
              <a:t>Проміжні результати</a:t>
            </a:r>
            <a:endParaRPr lang="uk-UA" dirty="0"/>
          </a:p>
        </p:txBody>
      </p:sp>
      <p:sp>
        <p:nvSpPr>
          <p:cNvPr id="4" name="Прямокутник 3"/>
          <p:cNvSpPr/>
          <p:nvPr/>
        </p:nvSpPr>
        <p:spPr>
          <a:xfrm>
            <a:off x="179512" y="2780928"/>
            <a:ext cx="36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ln w="1905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+ 21.249 </a:t>
            </a:r>
            <a:r>
              <a:rPr lang="uk-UA" sz="3200" b="1" dirty="0" err="1" smtClean="0">
                <a:ln w="1905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MWh</a:t>
            </a:r>
            <a:r>
              <a:rPr lang="uk-UA" sz="3200" b="1" dirty="0" smtClean="0">
                <a:ln w="1905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/a</a:t>
            </a:r>
            <a:endParaRPr lang="uk-UA" sz="3200" b="1" dirty="0">
              <a:ln w="1905">
                <a:solidFill>
                  <a:srgbClr val="FFC000"/>
                </a:solidFill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ілка вліво 6"/>
          <p:cNvSpPr/>
          <p:nvPr/>
        </p:nvSpPr>
        <p:spPr>
          <a:xfrm rot="10800000">
            <a:off x="3515839" y="1844824"/>
            <a:ext cx="2221961" cy="648072"/>
          </a:xfrm>
          <a:prstGeom prst="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5436096" y="2833772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n w="1905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- 5.800 тон вугілля</a:t>
            </a:r>
            <a:endParaRPr lang="uk-UA" sz="2800" b="1" dirty="0">
              <a:ln w="1905">
                <a:solidFill>
                  <a:srgbClr val="FFC000"/>
                </a:solidFill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ілка вліво 12"/>
          <p:cNvSpPr/>
          <p:nvPr/>
        </p:nvSpPr>
        <p:spPr>
          <a:xfrm rot="10800000">
            <a:off x="3491881" y="4221087"/>
            <a:ext cx="2221961" cy="64807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n>
                <a:solidFill>
                  <a:srgbClr val="7030A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08650"/>
            <a:ext cx="2338025" cy="130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Image result for уголь 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94337"/>
            <a:ext cx="1728192" cy="142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Image result for со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6992"/>
            <a:ext cx="1872208" cy="185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107504" y="4869160"/>
            <a:ext cx="33123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- 12.844 тон CO</a:t>
            </a:r>
            <a:r>
              <a:rPr lang="uk-UA" sz="3200" b="1" baseline="-25000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uk-UA" sz="3200" b="1" baseline="-25000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 descr="Image result for дерев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565958"/>
            <a:ext cx="1440160" cy="166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кутник 16"/>
          <p:cNvSpPr/>
          <p:nvPr/>
        </p:nvSpPr>
        <p:spPr>
          <a:xfrm>
            <a:off x="5724128" y="5282044"/>
            <a:ext cx="3312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642.200 дерев</a:t>
            </a:r>
            <a:endParaRPr lang="uk-UA" sz="2800" b="1" dirty="0">
              <a:ln w="1905"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84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2" grpId="0"/>
      <p:bldP spid="13" grpId="0" animBg="1"/>
      <p:bldP spid="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5976664" cy="504056"/>
          </a:xfrm>
        </p:spPr>
        <p:txBody>
          <a:bodyPr/>
          <a:lstStyle/>
          <a:p>
            <a:r>
              <a:rPr lang="uk-UA" dirty="0"/>
              <a:t>Проміжні результати</a:t>
            </a:r>
            <a:endParaRPr lang="ru-RU" dirty="0"/>
          </a:p>
        </p:txBody>
      </p:sp>
      <p:sp>
        <p:nvSpPr>
          <p:cNvPr id="5" name="Прямокутник 4"/>
          <p:cNvSpPr/>
          <p:nvPr/>
        </p:nvSpPr>
        <p:spPr>
          <a:xfrm>
            <a:off x="3203848" y="1772816"/>
            <a:ext cx="54726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800" b="1" dirty="0" smtClean="0">
                <a:ln w="190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1,5 % </a:t>
            </a:r>
            <a:r>
              <a:rPr lang="uk-UA" sz="3600" b="1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від зобов'язань згідно Планів Дій зі Сталого Енергетичному Розвитку 22-х міст</a:t>
            </a:r>
            <a:endParaRPr lang="uk-UA" sz="3600" b="1" baseline="-25000" dirty="0">
              <a:ln w="1905"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Image result for Пдуэ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33947"/>
            <a:ext cx="2857500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9037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2279774"/>
            <a:ext cx="749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ЧАСТИНА 1.</a:t>
            </a:r>
            <a:r>
              <a:rPr lang="uk-UA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Ініціатива Угода Мерів: цілі, зобов'язання та головні факти</a:t>
            </a:r>
            <a:endParaRPr lang="uk-UA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83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2197100"/>
            <a:ext cx="7888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ЧАСТИНА 4.</a:t>
            </a:r>
            <a:r>
              <a:rPr lang="uk-UA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Команда Підтримки «Угода Мерів – Демонстраційні проекти»</a:t>
            </a:r>
            <a:endParaRPr lang="uk-UA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44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Команда Підтримки</a:t>
            </a:r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251520" y="1124744"/>
            <a:ext cx="864096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Команда Підтримки надає допомогу в наступних питаннях:</a:t>
            </a:r>
          </a:p>
          <a:p>
            <a:pPr lvl="0" algn="just"/>
            <a:endParaRPr lang="uk-UA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Ознайомлення з досвідом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втілення демонстраційних проектів у попередній фазі;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Надання відповідної технічної інформації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 про попередніх демонстраційних проектах (інвестиції, результати, економія тощо)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Допомога у розробці енергетичних аудитів та проектно-кошторисної документації,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включаючи оцінку документів Командою Підтримки;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Консультування щодо коригування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логіко-структурних рамок, робочих планів, індикаторів, бюджету проекту;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Підтримка у розробці та реалізації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комунікаційного плану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Супровід на етапі проведення </a:t>
            </a:r>
            <a:r>
              <a:rPr lang="uk-U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закупівель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Технічний нагляд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 будівельні роботи;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Контроль якості;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Допомога у веденні діалогу з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Представництвом ЄС в 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Україні.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52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Експерти</a:t>
            </a:r>
            <a:endParaRPr lang="uk-UA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71746129"/>
              </p:ext>
            </p:extLst>
          </p:nvPr>
        </p:nvGraphicFramePr>
        <p:xfrm>
          <a:off x="467544" y="1196752"/>
          <a:ext cx="828092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77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5976664" cy="504056"/>
          </a:xfrm>
        </p:spPr>
        <p:txBody>
          <a:bodyPr/>
          <a:lstStyle/>
          <a:p>
            <a:r>
              <a:rPr lang="uk-UA" dirty="0" smtClean="0"/>
              <a:t>Регулярні комунікації</a:t>
            </a:r>
            <a:endParaRPr lang="uk-UA" dirty="0"/>
          </a:p>
        </p:txBody>
      </p:sp>
      <p:sp>
        <p:nvSpPr>
          <p:cNvPr id="5" name="Rectangle 1"/>
          <p:cNvSpPr/>
          <p:nvPr/>
        </p:nvSpPr>
        <p:spPr>
          <a:xfrm>
            <a:off x="2123728" y="1073780"/>
            <a:ext cx="6696744" cy="457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00" algn="just">
              <a:spcAft>
                <a:spcPts val="300"/>
              </a:spcAft>
              <a:defRPr/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Дистанційні контакти</a:t>
            </a:r>
          </a:p>
          <a:p>
            <a:pPr marL="302850" indent="-285750" algn="just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uk-U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2850" indent="-285750" algn="just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Телефон/Skype/</a:t>
            </a:r>
            <a:r>
              <a:rPr lang="uk-U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Viber</a:t>
            </a:r>
            <a:endParaRPr lang="uk-U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00" algn="just">
              <a:spcAft>
                <a:spcPts val="300"/>
              </a:spcAft>
              <a:defRPr/>
            </a:pPr>
            <a:endParaRPr lang="uk-UA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00" algn="just">
              <a:spcAft>
                <a:spcPts val="300"/>
              </a:spcAft>
              <a:defRPr/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Особисті зустрічі</a:t>
            </a:r>
          </a:p>
          <a:p>
            <a:pPr marL="302850" indent="-285750" algn="just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Технічні візити</a:t>
            </a:r>
          </a:p>
          <a:p>
            <a:pPr marL="302850" indent="-285750" algn="just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Офіс Команди Підтримки</a:t>
            </a:r>
          </a:p>
          <a:p>
            <a:pPr marL="302850" indent="-285750" algn="just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Засідання керівних комітетів</a:t>
            </a:r>
          </a:p>
          <a:p>
            <a:pPr marL="17100" algn="just">
              <a:spcAft>
                <a:spcPts val="300"/>
              </a:spcAft>
              <a:defRPr/>
            </a:pPr>
            <a:endParaRPr lang="uk-UA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00" algn="just">
              <a:spcAft>
                <a:spcPts val="300"/>
              </a:spcAft>
              <a:defRPr/>
            </a:pPr>
            <a:r>
              <a:rPr lang="uk-U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Заходи:</a:t>
            </a:r>
          </a:p>
          <a:p>
            <a:pPr marL="302850" indent="-285750" algn="just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Ті, що організовані Командою Підтримки (тренінги, конференції, семінари)</a:t>
            </a:r>
          </a:p>
          <a:p>
            <a:pPr marL="302850" indent="-285750" algn="just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Ті, що організовані Командами Проектів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Картинки по запросу телефон иконк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910" y="1289804"/>
            <a:ext cx="987068" cy="98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встреча иконк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676766"/>
            <a:ext cx="1112274" cy="111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729" y="4116032"/>
            <a:ext cx="1471647" cy="147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2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5976664" cy="504056"/>
          </a:xfrm>
        </p:spPr>
        <p:txBody>
          <a:bodyPr/>
          <a:lstStyle/>
          <a:p>
            <a:r>
              <a:rPr lang="uk-UA" dirty="0" smtClean="0"/>
              <a:t>Щомісячні звіти</a:t>
            </a:r>
            <a:endParaRPr lang="uk-UA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1340768"/>
            <a:ext cx="3240360" cy="201622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Щомісячні Skype зустрічі</a:t>
            </a:r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4048" y="1340768"/>
            <a:ext cx="3240360" cy="20162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Звіти про прогрес проекту</a:t>
            </a:r>
            <a:endParaRPr lang="uk-UA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1916" y="3692058"/>
            <a:ext cx="3240360" cy="20162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Звіти про медіа-активність</a:t>
            </a:r>
            <a:endParaRPr lang="uk-UA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3844284" y="3284984"/>
            <a:ext cx="202386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995936" y="4941168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624228" y="3501008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Картинки по запросу отчет иконк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4293095"/>
            <a:ext cx="1296144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092280" y="4509120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Звіт в Представництво ЄС в Україні</a:t>
            </a:r>
            <a:endParaRPr lang="uk-U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01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Корисні посилання</a:t>
            </a:r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0" y="6362700"/>
            <a:ext cx="441325" cy="365125"/>
          </a:xfrm>
          <a:prstGeom prst="rect">
            <a:avLst/>
          </a:prstGeom>
        </p:spPr>
        <p:txBody>
          <a:bodyPr/>
          <a:lstStyle/>
          <a:p>
            <a:fld id="{C0BA322D-BC12-544C-8D77-3BE5ED2F3280}" type="slidenum">
              <a:rPr lang="en-US" smtClean="0"/>
              <a:t>25</a:t>
            </a:fld>
            <a:endParaRPr lang="en-US"/>
          </a:p>
        </p:txBody>
      </p:sp>
      <p:sp>
        <p:nvSpPr>
          <p:cNvPr id="2" name="Прямокутник 1"/>
          <p:cNvSpPr/>
          <p:nvPr/>
        </p:nvSpPr>
        <p:spPr>
          <a:xfrm>
            <a:off x="1236394" y="2014646"/>
            <a:ext cx="69360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  <a:hlinkClick r:id="rId2"/>
              </a:rPr>
              <a:t>http://com-dep.enefcities.org.ua</a:t>
            </a:r>
            <a:endParaRPr lang="uk-UA" sz="28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06" y="1700808"/>
            <a:ext cx="10382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23528" y="404664"/>
            <a:ext cx="5976664" cy="5040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4" name="Прямокутник 3"/>
          <p:cNvSpPr/>
          <p:nvPr/>
        </p:nvSpPr>
        <p:spPr>
          <a:xfrm>
            <a:off x="2411760" y="4665868"/>
            <a:ext cx="54726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  <a:hlinkClick r:id="rId4"/>
              </a:rPr>
              <a:t>https://www.facebook.com/COMDEP2014/</a:t>
            </a:r>
            <a:endParaRPr lang="uk-UA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Image result for фейсбук лого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087" y="4509120"/>
            <a:ext cx="744385" cy="74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314962"/>
            <a:ext cx="1809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19" y="3823512"/>
            <a:ext cx="1809750" cy="183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68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2448161"/>
            <a:ext cx="834583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latin typeface="Arial" pitchFamily="34" charset="0"/>
                <a:cs typeface="Arial" pitchFamily="34" charset="0"/>
              </a:rPr>
              <a:t>Дякую за увагу!</a:t>
            </a:r>
          </a:p>
          <a:p>
            <a:pPr algn="ctr"/>
            <a:endParaRPr lang="uk-UA" sz="4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3600" dirty="0" smtClean="0">
                <a:latin typeface="Arial" pitchFamily="34" charset="0"/>
                <a:cs typeface="Arial" pitchFamily="34" charset="0"/>
                <a:hlinkClick r:id="rId2"/>
              </a:rPr>
              <a:t>maksym.vereshchak@eumayors.eu</a:t>
            </a:r>
            <a:endParaRPr lang="uk-UA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92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content-amt2-1.xx.fbcdn.net/v/t1.0-9/14907074_1857203841175522_1448201520346639831_n.jpg?oh=60ac5694fc5a102126dd478cbf81a171&amp;oe=589159F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779" y="1222686"/>
            <a:ext cx="8197660" cy="4314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 2"/>
          <p:cNvSpPr/>
          <p:nvPr/>
        </p:nvSpPr>
        <p:spPr>
          <a:xfrm>
            <a:off x="241300" y="4090650"/>
            <a:ext cx="84455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kern="2200" spc="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УГОДА МЕРІВ: ВІД ПЛАНІВ ДО ДІЙ</a:t>
            </a:r>
            <a:endParaRPr lang="ru-RU" sz="4400" b="1" kern="2200" spc="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22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6264696" cy="504056"/>
          </a:xfrm>
        </p:spPr>
        <p:txBody>
          <a:bodyPr/>
          <a:lstStyle/>
          <a:p>
            <a:r>
              <a:rPr lang="uk-UA" sz="3200" dirty="0" smtClean="0"/>
              <a:t>Зобов'язання Підписантів</a:t>
            </a:r>
            <a:endParaRPr lang="uk-UA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96752"/>
            <a:ext cx="864096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Скоротити викиди СО</a:t>
            </a:r>
            <a:r>
              <a:rPr lang="uk-UA" sz="2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30% до 2030 року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шляхом підвищення енергоефективності та використання відновних джерел енергії;</a:t>
            </a:r>
          </a:p>
          <a:p>
            <a:pPr marL="285750" lvl="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Адаптація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до змін клімату;</a:t>
            </a:r>
          </a:p>
          <a:p>
            <a:pPr marL="285750" lvl="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Розвиток співпраці 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між місцевими та регіональними органами влади в рамках ЄС та інших країнах </a:t>
            </a:r>
            <a:r>
              <a:rPr lang="uk-U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збільшення можливостей використовувати сталу та доступну енергію</a:t>
            </a: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05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УМ в цифрах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2043113"/>
            <a:ext cx="80391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1606" y="5024985"/>
            <a:ext cx="2560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Станом на 17.04.2018 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61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УМ в цифрах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5445224"/>
            <a:ext cx="2560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Станом на 17.04.2018 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483437"/>
              </p:ext>
            </p:extLst>
          </p:nvPr>
        </p:nvGraphicFramePr>
        <p:xfrm>
          <a:off x="179512" y="1124744"/>
          <a:ext cx="8784975" cy="410445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912518"/>
                <a:gridCol w="1103706"/>
                <a:gridCol w="601260"/>
                <a:gridCol w="804455"/>
                <a:gridCol w="804455"/>
                <a:gridCol w="815419"/>
                <a:gridCol w="1069475"/>
                <a:gridCol w="840302"/>
                <a:gridCol w="916693"/>
                <a:gridCol w="916692"/>
              </a:tblGrid>
              <a:tr h="39881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Country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Population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 </a:t>
                      </a:r>
                      <a:br>
                        <a:rPr lang="en-US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CoM coverage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 SIGNATORIES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11083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 </a:t>
                      </a:r>
                      <a:br>
                        <a:rPr lang="en-US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CoM SIGN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Inhabitants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 coverage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CoM-DeP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SE(C)APs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390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Armenia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3 056 000</a:t>
                      </a:r>
                      <a:endParaRPr lang="uk-UA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uk-UA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55,5%</a:t>
                      </a:r>
                      <a:endParaRPr lang="uk-UA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uk-UA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uk-UA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1 657 587</a:t>
                      </a:r>
                      <a:endParaRPr lang="uk-UA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54,2%</a:t>
                      </a:r>
                      <a:endParaRPr lang="uk-UA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uk-UA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uk-UA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390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Azerbaijan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9 781 000</a:t>
                      </a:r>
                      <a:endParaRPr lang="uk-UA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uk-UA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0,1%</a:t>
                      </a:r>
                      <a:endParaRPr lang="uk-UA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uk-UA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uk-UA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4 000</a:t>
                      </a:r>
                      <a:endParaRPr lang="uk-UA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  <a:endParaRPr lang="uk-UA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uk-UA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uk-UA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390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Belarus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9 590 000</a:t>
                      </a:r>
                      <a:endParaRPr lang="uk-UA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uk-UA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32,7%</a:t>
                      </a:r>
                      <a:endParaRPr lang="uk-UA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uk-UA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uk-UA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2 958 362</a:t>
                      </a:r>
                      <a:endParaRPr lang="uk-UA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30,8%</a:t>
                      </a:r>
                      <a:endParaRPr lang="uk-UA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uk-UA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uk-UA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390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Georgia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3 720 000</a:t>
                      </a:r>
                      <a:endParaRPr lang="uk-UA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uk-UA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58,1%</a:t>
                      </a:r>
                      <a:endParaRPr lang="uk-UA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uk-UA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uk-UA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2 144 706</a:t>
                      </a:r>
                      <a:endParaRPr lang="uk-UA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57,7%</a:t>
                      </a:r>
                      <a:endParaRPr lang="uk-UA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uk-UA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uk-UA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33906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Moldova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3 547 000</a:t>
                      </a:r>
                      <a:endParaRPr lang="uk-UA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uk-UA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49,2%</a:t>
                      </a:r>
                      <a:endParaRPr lang="uk-UA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uk-UA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uk-UA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492 765</a:t>
                      </a:r>
                      <a:endParaRPr lang="uk-UA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13,9%</a:t>
                      </a:r>
                      <a:endParaRPr lang="uk-UA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uk-UA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uk-UA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4975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Ukraine</a:t>
                      </a:r>
                      <a:endParaRPr lang="en-US" sz="13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44 430 000</a:t>
                      </a:r>
                      <a:endParaRPr lang="uk-UA" sz="13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</a:t>
                      </a:r>
                      <a:endParaRPr lang="uk-UA" sz="13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46,0%</a:t>
                      </a:r>
                      <a:endParaRPr lang="uk-UA" sz="13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</a:t>
                      </a:r>
                      <a:endParaRPr lang="uk-UA" sz="13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</a:t>
                      </a:r>
                      <a:endParaRPr lang="uk-UA" sz="13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15 497 682</a:t>
                      </a:r>
                      <a:endParaRPr lang="uk-UA" sz="13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34,9%</a:t>
                      </a:r>
                      <a:endParaRPr lang="uk-UA" sz="13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uk-UA" sz="13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endParaRPr lang="uk-UA" sz="13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4497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74 124 000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352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39,4%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281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22 755 102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30,7%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84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2197100"/>
            <a:ext cx="7888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ЧАСТИНА 2.</a:t>
            </a:r>
            <a:r>
              <a:rPr lang="uk-UA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Цілі та задачі програми «Угода Мерів – Демонстраційні проекти»</a:t>
            </a:r>
            <a:endParaRPr lang="uk-UA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20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lipartix.com/wp-content/uploads/2016/06/Troll-under-bridge-clipart-free-clipart-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146389"/>
            <a:ext cx="4724400" cy="2208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753644" y="1124744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CoM-DeP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894" y="2348880"/>
            <a:ext cx="264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ПДСЕР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32240" y="2276872"/>
            <a:ext cx="264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Проекти</a:t>
            </a:r>
            <a:endParaRPr lang="uk-UA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80032" y="2098318"/>
            <a:ext cx="1675412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Ресурси</a:t>
            </a:r>
          </a:p>
          <a:p>
            <a:pPr algn="ctr"/>
            <a:r>
              <a:rPr lang="uk-UA" sz="11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+ </a:t>
            </a:r>
          </a:p>
          <a:p>
            <a:pPr algn="ctr"/>
            <a:r>
              <a:rPr lang="uk-UA" b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Знанння</a:t>
            </a:r>
            <a:endParaRPr lang="uk-UA" sz="16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2100" y="3429000"/>
            <a:ext cx="84963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3888" algn="just"/>
            <a:r>
              <a:rPr lang="uk-UA" b="1" dirty="0" smtClean="0">
                <a:latin typeface="Arial" pitchFamily="34" charset="0"/>
                <a:cs typeface="Arial" pitchFamily="34" charset="0"/>
              </a:rPr>
              <a:t>Програма ЄС «Угода Мерів – Демонстраційні проекти» (CoM-DeP)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була ініційована Європейським Союзом для міст-підписантів Угоди Мерів з метою допомогти в реалізації проектів, щоб були включені в Плани Дій зі Сталого Енергетичного Розвитку (ПДСЕР). </a:t>
            </a:r>
          </a:p>
          <a:p>
            <a:pPr indent="623888" algn="just"/>
            <a:r>
              <a:rPr lang="uk-UA" dirty="0" smtClean="0">
                <a:latin typeface="Arial" pitchFamily="34" charset="0"/>
                <a:cs typeface="Arial" pitchFamily="34" charset="0"/>
              </a:rPr>
              <a:t>Крім того, Команда підтримки, що супроводжує реалізацію проектів та працює над підвищенням спроможності команд реалізовувати ЕЕ проекти Обсяг грантового фінансування від ЄС -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13,7 млн. євро (фаза 1) та 10,6 млн. євро (фаза 2), </a:t>
            </a:r>
            <a:r>
              <a:rPr lang="uk-UA" b="1" dirty="0" err="1" smtClean="0">
                <a:latin typeface="Arial" pitchFamily="34" charset="0"/>
                <a:cs typeface="Arial" pitchFamily="34" charset="0"/>
              </a:rPr>
              <a:t>еще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 20% – співфінансування від міст.</a:t>
            </a:r>
            <a:endParaRPr lang="uk-UA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11074" y="404664"/>
            <a:ext cx="6480720" cy="504056"/>
          </a:xfrm>
        </p:spPr>
        <p:txBody>
          <a:bodyPr/>
          <a:lstStyle/>
          <a:p>
            <a:r>
              <a:rPr lang="uk-UA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Демонстраційні проекти</a:t>
            </a:r>
            <a:endParaRPr lang="uk-U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343563"/>
            <a:ext cx="2911748" cy="76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07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741698"/>
              </p:ext>
            </p:extLst>
          </p:nvPr>
        </p:nvGraphicFramePr>
        <p:xfrm>
          <a:off x="471385" y="1196751"/>
          <a:ext cx="8482114" cy="4748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050"/>
                <a:gridCol w="2510175"/>
                <a:gridCol w="1759394"/>
                <a:gridCol w="1908495"/>
              </a:tblGrid>
              <a:tr h="575779">
                <a:tc>
                  <a:txBody>
                    <a:bodyPr/>
                    <a:lstStyle/>
                    <a:p>
                      <a:pPr algn="ctr"/>
                      <a:endParaRPr lang="uk-UA" sz="1600" noProof="0" dirty="0">
                        <a:latin typeface="Helvetica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 dirty="0" smtClean="0">
                          <a:latin typeface="Helvetica Light"/>
                        </a:rPr>
                        <a:t>Кластер</a:t>
                      </a:r>
                      <a:endParaRPr lang="uk-UA" sz="1600" b="1" noProof="0" dirty="0">
                        <a:latin typeface="Helvetica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 dirty="0" smtClean="0">
                          <a:latin typeface="Helvetica Light"/>
                        </a:rPr>
                        <a:t>Кількість проектів</a:t>
                      </a:r>
                      <a:endParaRPr lang="uk-UA" sz="1600" b="1" noProof="0" dirty="0">
                        <a:latin typeface="Helvetica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noProof="0" dirty="0" smtClean="0">
                          <a:latin typeface="Helvetica Light"/>
                        </a:rPr>
                        <a:t>Кількість міст</a:t>
                      </a:r>
                      <a:endParaRPr lang="uk-UA" sz="1600" b="1" noProof="0" dirty="0">
                        <a:latin typeface="Helvetica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8860">
                <a:tc>
                  <a:txBody>
                    <a:bodyPr/>
                    <a:lstStyle/>
                    <a:p>
                      <a:pPr algn="ctr"/>
                      <a:endParaRPr lang="uk-UA" sz="1600" noProof="0" dirty="0">
                        <a:latin typeface="Helvetica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noProof="0" dirty="0" smtClean="0">
                          <a:solidFill>
                            <a:schemeClr val="tx1"/>
                          </a:solidFill>
                          <a:latin typeface="Helvetica Light"/>
                        </a:rPr>
                        <a:t>Термомодернізація будівель</a:t>
                      </a:r>
                      <a:endParaRPr lang="uk-UA" sz="1600" b="0" noProof="0" dirty="0">
                        <a:solidFill>
                          <a:schemeClr val="tx1"/>
                        </a:solidFill>
                        <a:latin typeface="Helvetica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noProof="0" dirty="0" smtClean="0">
                          <a:solidFill>
                            <a:schemeClr val="tx1"/>
                          </a:solidFill>
                          <a:latin typeface="Helvetica Light"/>
                        </a:rPr>
                        <a:t>11</a:t>
                      </a:r>
                      <a:endParaRPr lang="uk-UA" sz="1600" b="0" noProof="0" dirty="0">
                        <a:solidFill>
                          <a:schemeClr val="tx1"/>
                        </a:solidFill>
                        <a:latin typeface="Helvetica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noProof="0" dirty="0" smtClean="0">
                          <a:solidFill>
                            <a:schemeClr val="tx1"/>
                          </a:solidFill>
                          <a:latin typeface="Helvetica Light"/>
                        </a:rPr>
                        <a:t>12</a:t>
                      </a:r>
                      <a:endParaRPr lang="uk-UA" sz="1600" b="0" noProof="0" dirty="0">
                        <a:solidFill>
                          <a:schemeClr val="tx1"/>
                        </a:solidFill>
                        <a:latin typeface="Helvetica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8860">
                <a:tc>
                  <a:txBody>
                    <a:bodyPr/>
                    <a:lstStyle/>
                    <a:p>
                      <a:pPr algn="ctr"/>
                      <a:endParaRPr lang="uk-UA" sz="1600" noProof="0" dirty="0">
                        <a:latin typeface="Helvetica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noProof="0" dirty="0" smtClean="0">
                          <a:latin typeface="Helvetica Light"/>
                        </a:rPr>
                        <a:t>Системи централізованого теплопостачання</a:t>
                      </a:r>
                      <a:endParaRPr lang="uk-UA" sz="1600" b="0" noProof="0" dirty="0">
                        <a:latin typeface="Helvetica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noProof="0" dirty="0" smtClean="0">
                          <a:latin typeface="Helvetica Light"/>
                        </a:rPr>
                        <a:t>8</a:t>
                      </a:r>
                      <a:endParaRPr lang="uk-UA" sz="1600" b="0" noProof="0" dirty="0">
                        <a:latin typeface="Helvetica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noProof="0" dirty="0" smtClean="0">
                          <a:latin typeface="Helvetica Light"/>
                        </a:rPr>
                        <a:t>7</a:t>
                      </a:r>
                      <a:endParaRPr lang="uk-UA" sz="1600" b="0" noProof="0" dirty="0">
                        <a:latin typeface="Helvetica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6096">
                <a:tc>
                  <a:txBody>
                    <a:bodyPr/>
                    <a:lstStyle/>
                    <a:p>
                      <a:pPr algn="ctr"/>
                      <a:endParaRPr lang="uk-UA" sz="1600" noProof="0" dirty="0">
                        <a:latin typeface="Helvetica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uk-UA" sz="1600" b="0" kern="1200" noProof="0" dirty="0" smtClean="0">
                          <a:solidFill>
                            <a:schemeClr val="tx1"/>
                          </a:solidFill>
                          <a:latin typeface="Helvetica Light"/>
                          <a:ea typeface="+mn-ea"/>
                          <a:cs typeface="+mn-cs"/>
                        </a:rPr>
                        <a:t>Вуличне</a:t>
                      </a:r>
                      <a:r>
                        <a:rPr lang="uk-UA" sz="1600" b="0" kern="1200" baseline="0" noProof="0" dirty="0" smtClean="0">
                          <a:solidFill>
                            <a:schemeClr val="tx1"/>
                          </a:solidFill>
                          <a:latin typeface="Helvetica Light"/>
                          <a:ea typeface="+mn-ea"/>
                          <a:cs typeface="+mn-cs"/>
                        </a:rPr>
                        <a:t> освітлення</a:t>
                      </a:r>
                      <a:endParaRPr lang="uk-UA" sz="1600" b="0" kern="1200" noProof="0" dirty="0">
                        <a:solidFill>
                          <a:schemeClr val="tx1"/>
                        </a:solidFill>
                        <a:latin typeface="Helvetica Ligh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uk-UA" sz="1600" b="0" kern="1200" noProof="0" dirty="0" smtClean="0">
                          <a:solidFill>
                            <a:schemeClr val="tx1"/>
                          </a:solidFill>
                          <a:latin typeface="Helvetica Light"/>
                          <a:ea typeface="+mn-ea"/>
                          <a:cs typeface="+mn-cs"/>
                        </a:rPr>
                        <a:t>5</a:t>
                      </a:r>
                      <a:endParaRPr lang="uk-UA" sz="1600" b="0" kern="1200" noProof="0" dirty="0">
                        <a:solidFill>
                          <a:schemeClr val="tx1"/>
                        </a:solidFill>
                        <a:latin typeface="Helvetica Ligh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uk-UA" sz="1600" b="0" kern="1200" noProof="0" dirty="0" smtClean="0">
                          <a:solidFill>
                            <a:schemeClr val="tx1"/>
                          </a:solidFill>
                          <a:latin typeface="Helvetica Light"/>
                          <a:ea typeface="+mn-ea"/>
                          <a:cs typeface="+mn-cs"/>
                        </a:rPr>
                        <a:t>7</a:t>
                      </a:r>
                      <a:endParaRPr lang="uk-UA" sz="1600" b="0" kern="1200" noProof="0" dirty="0">
                        <a:solidFill>
                          <a:schemeClr val="tx1"/>
                        </a:solidFill>
                        <a:latin typeface="Helvetica Ligh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6096">
                <a:tc>
                  <a:txBody>
                    <a:bodyPr/>
                    <a:lstStyle/>
                    <a:p>
                      <a:pPr algn="ctr"/>
                      <a:endParaRPr lang="uk-UA" sz="1600" noProof="0" dirty="0">
                        <a:latin typeface="Helvetica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noProof="0" dirty="0" smtClean="0">
                          <a:latin typeface="Helvetica Light"/>
                        </a:rPr>
                        <a:t>Сонячна</a:t>
                      </a:r>
                      <a:r>
                        <a:rPr lang="uk-UA" sz="1600" b="0" baseline="0" noProof="0" dirty="0" smtClean="0">
                          <a:latin typeface="Helvetica Light"/>
                        </a:rPr>
                        <a:t> енергія</a:t>
                      </a:r>
                      <a:endParaRPr lang="uk-UA" sz="1600" b="0" noProof="0" dirty="0">
                        <a:latin typeface="Helvetica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noProof="0" dirty="0" smtClean="0">
                          <a:latin typeface="Helvetica Light"/>
                        </a:rPr>
                        <a:t>5</a:t>
                      </a:r>
                      <a:endParaRPr lang="uk-UA" sz="1600" b="0" noProof="0" dirty="0">
                        <a:latin typeface="Helvetica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noProof="0" dirty="0" smtClean="0">
                          <a:latin typeface="Helvetica Light"/>
                        </a:rPr>
                        <a:t>6</a:t>
                      </a:r>
                      <a:endParaRPr lang="uk-UA" sz="1600" b="0" noProof="0" dirty="0">
                        <a:latin typeface="Helvetica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16096">
                <a:tc>
                  <a:txBody>
                    <a:bodyPr/>
                    <a:lstStyle/>
                    <a:p>
                      <a:pPr algn="ctr"/>
                      <a:endParaRPr lang="uk-UA" sz="1600" noProof="0" dirty="0">
                        <a:latin typeface="Helvetica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noProof="0" dirty="0" smtClean="0">
                          <a:latin typeface="Helvetica Light"/>
                        </a:rPr>
                        <a:t>Транспорт</a:t>
                      </a:r>
                      <a:endParaRPr lang="uk-UA" sz="1600" b="0" noProof="0" dirty="0">
                        <a:latin typeface="Helvetica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noProof="0" dirty="0" smtClean="0">
                          <a:latin typeface="Helvetica Light"/>
                        </a:rPr>
                        <a:t>2</a:t>
                      </a:r>
                      <a:endParaRPr lang="uk-UA" sz="1600" b="0" noProof="0" dirty="0">
                        <a:latin typeface="Helvetica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noProof="0" dirty="0" smtClean="0">
                          <a:latin typeface="Helvetica Light"/>
                        </a:rPr>
                        <a:t>2</a:t>
                      </a:r>
                      <a:endParaRPr lang="uk-UA" sz="1600" b="0" noProof="0" dirty="0">
                        <a:latin typeface="Helvetica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8860">
                <a:tc>
                  <a:txBody>
                    <a:bodyPr/>
                    <a:lstStyle/>
                    <a:p>
                      <a:pPr algn="ctr"/>
                      <a:endParaRPr lang="uk-UA" sz="1600" noProof="0" dirty="0">
                        <a:latin typeface="Helvetica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noProof="0" dirty="0" smtClean="0">
                          <a:latin typeface="Helvetica Light"/>
                        </a:rPr>
                        <a:t>Водопостачання</a:t>
                      </a:r>
                      <a:r>
                        <a:rPr lang="uk-UA" sz="1600" b="0" baseline="0" noProof="0" dirty="0" smtClean="0">
                          <a:latin typeface="Helvetica Light"/>
                        </a:rPr>
                        <a:t> та водовідведення</a:t>
                      </a:r>
                      <a:endParaRPr lang="uk-UA" sz="1600" b="0" noProof="0" dirty="0">
                        <a:latin typeface="Helvetica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noProof="0" dirty="0" smtClean="0">
                          <a:latin typeface="Helvetica Light"/>
                        </a:rPr>
                        <a:t>1</a:t>
                      </a:r>
                      <a:endParaRPr lang="uk-UA" sz="1600" b="0" noProof="0" dirty="0">
                        <a:latin typeface="Helvetica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0" noProof="0" dirty="0" smtClean="0">
                          <a:latin typeface="Helvetica Light"/>
                        </a:rPr>
                        <a:t>1</a:t>
                      </a:r>
                      <a:endParaRPr lang="uk-UA" sz="1600" b="0" noProof="0" dirty="0">
                        <a:latin typeface="Helvetica Ligh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057" name="Picture 9" descr="https://mcgrp.ru/img/2012_11/img_111000143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4960" y="3598863"/>
            <a:ext cx="1110138" cy="100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Тематичні кластери(фаза 1)</a:t>
            </a:r>
            <a:endParaRPr lang="uk-UA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245" y="1624330"/>
            <a:ext cx="8445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4960" y="2247835"/>
            <a:ext cx="1021397" cy="78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http://www.xlight.ru/cms/i/450292$%5b1000x750%5d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406" y="3098800"/>
            <a:ext cx="1169912" cy="65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http://puretech.com.ua/data/images/vodosnabgeniye_kran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478" y="5149273"/>
            <a:ext cx="906702" cy="68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085" y="4230688"/>
            <a:ext cx="13430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2606357" y="1700808"/>
            <a:ext cx="2973755" cy="8662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6004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mplate 03.01.2018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03.01.2018</Template>
  <TotalTime>399</TotalTime>
  <Words>897</Words>
  <Application>Microsoft Office PowerPoint</Application>
  <PresentationFormat>Экран (4:3)</PresentationFormat>
  <Paragraphs>267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Template 03.01.2018</vt:lpstr>
      <vt:lpstr>Презентация PowerPoint</vt:lpstr>
      <vt:lpstr>Презентация PowerPoint</vt:lpstr>
      <vt:lpstr>Презентация PowerPoint</vt:lpstr>
      <vt:lpstr>Зобов'язання Підписантів</vt:lpstr>
      <vt:lpstr>УМ в цифрах</vt:lpstr>
      <vt:lpstr>УМ в цифрах</vt:lpstr>
      <vt:lpstr>Презентация PowerPoint</vt:lpstr>
      <vt:lpstr>Демонстраційні проекти</vt:lpstr>
      <vt:lpstr>Тематичні кластери(фаза 1)</vt:lpstr>
      <vt:lpstr>Тематичні кластери (фаза 2)</vt:lpstr>
      <vt:lpstr>Географія проекту (фаза 1)</vt:lpstr>
      <vt:lpstr>Географія проекту (фаза 2)</vt:lpstr>
      <vt:lpstr>Основні факти (фаза 1)</vt:lpstr>
      <vt:lpstr>Основні факти (фаза 2)</vt:lpstr>
      <vt:lpstr>Очікувані результати</vt:lpstr>
      <vt:lpstr>Презентация PowerPoint</vt:lpstr>
      <vt:lpstr>Проміжні результати</vt:lpstr>
      <vt:lpstr>Проміжні результати</vt:lpstr>
      <vt:lpstr>Проміжні результати</vt:lpstr>
      <vt:lpstr>Презентация PowerPoint</vt:lpstr>
      <vt:lpstr>Команда Підтримки</vt:lpstr>
      <vt:lpstr>Експерти</vt:lpstr>
      <vt:lpstr>Регулярні комунікації</vt:lpstr>
      <vt:lpstr>Щомісячні звіти</vt:lpstr>
      <vt:lpstr>Корисні посилання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MV</dc:creator>
  <cp:lastModifiedBy>Maksym_Vereshchak</cp:lastModifiedBy>
  <cp:revision>51</cp:revision>
  <dcterms:created xsi:type="dcterms:W3CDTF">2018-01-03T15:00:45Z</dcterms:created>
  <dcterms:modified xsi:type="dcterms:W3CDTF">2018-04-17T18:17:17Z</dcterms:modified>
</cp:coreProperties>
</file>